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97" r:id="rId2"/>
    <p:sldMasterId id="2147483816" r:id="rId3"/>
    <p:sldMasterId id="2147483831" r:id="rId4"/>
    <p:sldMasterId id="2147483869" r:id="rId5"/>
    <p:sldMasterId id="2147483959" r:id="rId6"/>
    <p:sldMasterId id="2147483973" r:id="rId7"/>
    <p:sldMasterId id="2147483987" r:id="rId8"/>
    <p:sldMasterId id="2147483999" r:id="rId9"/>
  </p:sldMasterIdLst>
  <p:notesMasterIdLst>
    <p:notesMasterId r:id="rId35"/>
  </p:notesMasterIdLst>
  <p:sldIdLst>
    <p:sldId id="805" r:id="rId10"/>
    <p:sldId id="4295" r:id="rId11"/>
    <p:sldId id="4297" r:id="rId12"/>
    <p:sldId id="420" r:id="rId13"/>
    <p:sldId id="686" r:id="rId14"/>
    <p:sldId id="4303" r:id="rId15"/>
    <p:sldId id="4324" r:id="rId16"/>
    <p:sldId id="2963" r:id="rId17"/>
    <p:sldId id="4298" r:id="rId18"/>
    <p:sldId id="4312" r:id="rId19"/>
    <p:sldId id="4302" r:id="rId20"/>
    <p:sldId id="4311" r:id="rId21"/>
    <p:sldId id="4309" r:id="rId22"/>
    <p:sldId id="4301" r:id="rId23"/>
    <p:sldId id="4321" r:id="rId24"/>
    <p:sldId id="4307" r:id="rId25"/>
    <p:sldId id="692" r:id="rId26"/>
    <p:sldId id="4308" r:id="rId27"/>
    <p:sldId id="775" r:id="rId28"/>
    <p:sldId id="4305" r:id="rId29"/>
    <p:sldId id="4000" r:id="rId30"/>
    <p:sldId id="4310" r:id="rId31"/>
    <p:sldId id="721" r:id="rId32"/>
    <p:sldId id="4300" r:id="rId33"/>
    <p:sldId id="4210" r:id="rId34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rry Heileman" initials="SH" lastIdx="33" clrIdx="0">
    <p:extLst>
      <p:ext uri="{19B8F6BF-5375-455C-9EA6-DF929625EA0E}">
        <p15:presenceInfo xmlns:p15="http://schemas.microsoft.com/office/powerpoint/2012/main" userId="5e00fa23f22b6122" providerId="Windows Live"/>
      </p:ext>
    </p:extLst>
  </p:cmAuthor>
  <p:cmAuthor id="2" name="Chris Corbin" initials="CC" lastIdx="27" clrIdx="1">
    <p:extLst>
      <p:ext uri="{19B8F6BF-5375-455C-9EA6-DF929625EA0E}">
        <p15:presenceInfo xmlns:p15="http://schemas.microsoft.com/office/powerpoint/2012/main" userId="64ae4bfc04d29700" providerId="Windows Live"/>
      </p:ext>
    </p:extLst>
  </p:cmAuthor>
  <p:cmAuthor id="3" name="Georgina Janelle Singh" initials="GJS" lastIdx="1" clrIdx="2">
    <p:extLst>
      <p:ext uri="{19B8F6BF-5375-455C-9EA6-DF929625EA0E}">
        <p15:presenceInfo xmlns:p15="http://schemas.microsoft.com/office/powerpoint/2012/main" userId="S::georgina.singh@un.org::6368cb90-e6bd-4bbd-bcf9-3c16cfe40e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50" d="100"/>
          <a:sy n="50" d="100"/>
        </p:scale>
        <p:origin x="32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-1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B0D3F-5B51-4E41-B0CB-604C94AD90C8}" type="datetimeFigureOut">
              <a:rPr lang="en-GB" smtClean="0"/>
              <a:t>14/11/2021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2E607-DD8B-4B8B-A0D9-F848A5E27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77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1 -title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B842D-9FF4-C949-AF5D-72C51866C0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80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3fb17e81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3fb17e81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276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2E607-DD8B-4B8B-A0D9-F848A5E276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32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B1104-1B73-40D5-8B88-DA0DB1457BA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16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5800F-46FA-4346-9E96-5FBD4655BBC0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93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D7AF-357B-4F5B-A979-7DA6577D5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B6F8A-7993-45B8-B4FC-FB86CDD5A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30138-E7BE-4F8A-B482-BD5DEE0CC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F524-2DFA-4A1C-B102-2AB7EE3A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28297-D316-4704-9F93-51D300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95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3835-0414-4A61-B041-99CBDAEA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0ADE5-9E91-4B5E-A7F2-DE7BCD955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BC8EC-900F-40CA-A369-8DAA92DC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ED01D-7FBF-490F-BA3B-9DAE8777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366A1-2418-463A-A23D-8BF6499E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478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5EC7B9E9-0207-9348-A4C8-88693A30535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8BB8B25C-301E-6245-A749-63F1E5E7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564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7963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5EC7B9E9-0207-9348-A4C8-88693A30535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8BB8B25C-301E-6245-A749-63F1E5E7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73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5EC7B9E9-0207-9348-A4C8-88693A30535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8BB8B25C-301E-6245-A749-63F1E5E70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941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630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462404" y="2457787"/>
            <a:ext cx="4911198" cy="69215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681740" y="2457787"/>
            <a:ext cx="4911198" cy="6921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2" y="2457787"/>
            <a:ext cx="4911198" cy="6921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0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14:vortex dir="r"/>
      </p:transition>
    </mc:Choice>
    <mc:Fallback xmlns="">
      <p:transition spd="slow" advTm="2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8288000" cy="10286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0360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de placeholder T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" y="4"/>
            <a:ext cx="4949687" cy="10286999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576853" y="4"/>
            <a:ext cx="4711148" cy="10286999"/>
          </a:xfrm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20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D4FD-757D-4BC0-B737-9D546B023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A7621-E109-4107-8254-0D8D36DF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DF303-8660-46AC-A6F0-1073BA8C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21FB-9CDC-470E-A75C-D333913C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87F-F12C-4958-9EBF-18E428A7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351548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D44C-57DC-4A71-A62F-553DD5FB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DE31-B028-46B0-905A-181B724DF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804D-6F97-4D39-8410-62E063430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474B-29E6-4B22-9051-A2B0B2BE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E085F-5C4D-4734-99B7-B5BCC26C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1787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9E7A1-236A-4324-B900-5CF6F0DE0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1B1A6-1B20-4476-9D3B-0F19D109C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ED49D-F153-4529-95B4-C05740B6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1803C-323E-464A-9470-E09D8522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262D2-43AC-450D-9CC6-B86EF8C3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8287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4EA7-9D36-4A64-8196-4B12F846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2842-F355-48A6-87BB-31DA567E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1667-53D3-4D4E-B68B-39934E92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D3E0F-5462-4576-B5E6-B52F2337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C6C8-BDC0-40A8-A833-ADAC44AD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9027303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905B-8A54-4159-A48C-3E1CD6E8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2624-B85A-4637-BB47-97983BF4D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6187B-39AC-41DA-959D-CAD1A917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B9B31-A125-4500-AF42-3E4CA921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C6D0-379A-4507-89F5-5937D280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E8D76-50F8-4E98-BDED-36DDF427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134696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B8A7-F0B1-4AA6-9480-89F39C68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FB7EE-569E-438E-B18F-4089DEDDE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B9795-435E-449B-A5E2-D526440B9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769AE-2057-4443-B3F8-42A07B934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B21CD-0961-4212-83BE-713A54301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F7DE4-34F8-4E7B-94A1-EF613AD8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20D5-8091-482D-AB3A-834EB2A5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1150C-DDB2-4A28-A13A-07F09FCB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003559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F0D4-3831-4885-908D-7B85873C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8764C-D932-43BD-80EA-796A78DA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FBA52-553A-452F-974D-7B142A96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FFFEA-0E41-4ED1-8BF1-9307512B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829111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828CC-4483-4E78-B291-516959FB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7BE94-98B0-488F-BF84-B888365C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C763B-F682-4E06-80A9-8CC7225F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24141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6D8B-6BEB-4E84-AAE6-E381F0F5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4AE5-6E5A-4F15-8032-A244EB37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F98D5-1314-4FDC-B0F6-97C312B73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755CE-34EC-4AC3-90A3-3A0E2915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32D85-F3EF-4889-959A-BDDFEBE8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D7DBF-B950-4D14-85BC-9F71DF52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6564239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9F04-BA2F-4B6B-9CD6-198A4665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69DF2F-4675-43AF-A2CD-E43E27527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66374-21C8-4AA9-9BBB-80D3423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3000B-A75F-4AFA-8CD5-B13F35F4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A188C-25C2-4FC9-8444-8057639F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A4D20-31D0-4F3E-A83D-06CF404A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411325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4087-9723-40F6-B5AD-A277E724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51B8D-30EC-492D-9A2B-AE90BC115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27BD-516B-4486-BA3E-A50FF88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0838F-0038-47E9-9AAB-CA45B9E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B1E31-C881-40FB-9E6D-9E64C316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595391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07135E-1098-4156-BCCE-C79E97A7B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0F48E-759F-4244-98BD-F813A0C2D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1C749-0A07-4A8A-AE89-8729B6C1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0663F-5230-42C4-81FF-2F30500C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62C7-E455-4EA3-8292-DC15DA1A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868185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8288000" cy="5343525"/>
          </a:xfrm>
          <a:custGeom>
            <a:avLst/>
            <a:gdLst/>
            <a:ahLst/>
            <a:cxnLst/>
            <a:rect l="l" t="t" r="r" b="b"/>
            <a:pathLst>
              <a:path w="18288000" h="5343525">
                <a:moveTo>
                  <a:pt x="0" y="0"/>
                </a:moveTo>
                <a:lnTo>
                  <a:pt x="18287999" y="0"/>
                </a:lnTo>
                <a:lnTo>
                  <a:pt x="18287999" y="5343524"/>
                </a:lnTo>
                <a:lnTo>
                  <a:pt x="0" y="5343524"/>
                </a:lnTo>
                <a:lnTo>
                  <a:pt x="0" y="0"/>
                </a:lnTo>
                <a:close/>
              </a:path>
            </a:pathLst>
          </a:custGeom>
          <a:solidFill>
            <a:srgbClr val="043C57">
              <a:alpha val="897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767841"/>
            <a:ext cx="16256000" cy="551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6499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5988" y="187430"/>
            <a:ext cx="17916021" cy="6558581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2700" dirty="0"/>
            </a:lvl1pPr>
          </a:lstStyle>
          <a:p>
            <a:pPr marL="342900" lvl="0" indent="-3429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8288002" cy="10287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07" y="8404772"/>
            <a:ext cx="13716000" cy="46628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27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342900" lvl="0" indent="-3429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07" y="7398344"/>
            <a:ext cx="15910560" cy="1006429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653144" y="7089678"/>
            <a:ext cx="108857" cy="2057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/>
          </a:p>
        </p:txBody>
      </p:sp>
    </p:spTree>
    <p:extLst>
      <p:ext uri="{BB962C8B-B14F-4D97-AF65-F5344CB8AC3E}">
        <p14:creationId xmlns:p14="http://schemas.microsoft.com/office/powerpoint/2010/main" val="31647444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43C5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rgbClr val="043C57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8625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43C5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1762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43C5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3746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4629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31214-2B0C-44C1-B22C-3FF2D6AF2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C922AA-EF62-4108-8465-8AC8A9F0C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BF7A72-CF32-42A0-B053-A71885B8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7257BD-5AA8-47A9-B25F-8383B6D5F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E873B3-2324-4E5B-9F23-B09CC586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8442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03DAF9-E555-434B-B0AC-CF3E65F8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92110A-6F02-4B43-80A5-902B7A7EA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A0FDA0-78FC-43BD-ADE3-38F1F310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F7C7C5-EC37-45FC-B592-336C086A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AFF55-80BE-4173-9858-AAE489AF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962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0278BC-4F45-47EF-9398-45E7EEC1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762921-BB23-4EA2-A57F-919BD86E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762F5A-6974-46AC-A1BA-B6EF79B3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3F3F0D-26D8-4B70-A6BA-F00BCF86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2D1E61-3F98-47F6-B3CF-582A9450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1837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2066EF-516D-4A57-9ED8-BEE4530E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1490EE-3B07-4B99-8832-AC3513456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1B9204-8F26-4CCA-B5F7-0DE4B0E4E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62FFF6-41C9-47B0-A20F-5568C1D4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A3D071-120D-425D-AEBB-A32F050C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0F63FF-EC81-41AB-A85C-674E8009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3016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1993FA-4D40-4147-976C-7E62C041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352844-09EB-49C4-8984-EE458097D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C3A2E6-290A-4FD5-8643-53FF0A7D3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E2AD0D1-6C1D-4977-9EBD-66B8C44DF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4B41AFA-933C-4F57-8048-24663D99E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4AED30-1530-42BB-852B-CC3B3BB8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61F54FE-8084-4BF3-AF13-585B81D0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33E3A49-E846-473C-8253-35AB21BA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6802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86B0AF-41F9-4BD7-8C05-59C93904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3A2557-4D36-4B7A-AB10-E8441137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71D7642-503A-4FA7-889B-EB51D47E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0C1F847-0DD6-4E54-AB0F-31663BBE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3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189719" y="2564892"/>
            <a:ext cx="6496811" cy="299008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134575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83BD04-EB0D-4047-92AF-EB33644A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B9DF56-5BD4-4660-A7E0-2AD951F6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EA7BD0-7857-4BDE-9A93-7E2018CE4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1464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F88757-B111-47B7-9F06-27D8CA89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273197-8708-4F00-BA1E-788ACAFA8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54F2B-4ACB-427A-AA8D-9054B5316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CD422C-38F0-49A1-8BA6-597A69F7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063ABA-2549-434A-83AF-8FED315F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9166D4-44CB-4614-A895-BA3BC674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3073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2513AB-0509-4192-8B58-0DAE4EBD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F59A0C-128D-4160-BAD3-EDD87AA89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18DAB5-D6B2-4D7E-93F7-7F2EA4E58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C77482-2DFA-448E-9D44-34C936CE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6E1442-9E65-4D76-9EC0-4F75F8CE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35628F-0E96-4020-BB63-7C7F6F56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1060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8875F8-5B88-4DB4-A0C9-DF7629CC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DB98BC-4C50-460C-99D8-C163A20E3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428145-1BF9-4B55-872A-FFF8D40CB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7EF7DB-D9D0-41EF-89C8-E30105CD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3DDC48-DF63-43CE-AF1D-63750ECD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3477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3985A90-6D87-4558-B16E-61F2F506F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CF55FF-B8AA-436B-9256-87B55CA1E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9B67E1-435C-41F5-B906-AADF68E1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6819E5-C90F-44BE-8A3B-27853989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52BB39-DC7E-4885-8A47-823D2148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8210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9982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0" y="0"/>
            <a:ext cx="3048000" cy="10287000"/>
          </a:xfrm>
          <a:prstGeom prst="rect">
            <a:avLst/>
          </a:prstGeom>
          <a:gradFill rotWithShape="0">
            <a:gsLst>
              <a:gs pos="0">
                <a:srgbClr val="0E3C5A"/>
              </a:gs>
              <a:gs pos="100000">
                <a:srgbClr val="1F81C3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3000"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2" y="3214690"/>
            <a:ext cx="1250951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64407"/>
            <a:ext cx="1616076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14400" y="297657"/>
            <a:ext cx="15544800" cy="84534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00728" y="1500162"/>
            <a:ext cx="14373269" cy="65151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9D4F3-1892-4AC3-B322-8B7304622BC9}" type="datetime1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87877" y="214313"/>
            <a:ext cx="609600" cy="342900"/>
          </a:xfrm>
        </p:spPr>
        <p:txBody>
          <a:bodyPr/>
          <a:lstStyle>
            <a:lvl1pPr algn="r">
              <a:defRPr sz="16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C74FDE-074E-41E3-A476-FED78CF6D4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081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D4FD-757D-4BC0-B737-9D546B023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A7621-E109-4107-8254-0D8D36DF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DF303-8660-46AC-A6F0-1073BA8C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21FB-9CDC-470E-A75C-D333913C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87F-F12C-4958-9EBF-18E428A7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43978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D44C-57DC-4A71-A62F-553DD5FB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DE31-B028-46B0-905A-181B724DF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804D-6F97-4D39-8410-62E063430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474B-29E6-4B22-9051-A2B0B2BE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E085F-5C4D-4734-99B7-B5BCC26C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514339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4EA7-9D36-4A64-8196-4B12F846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2842-F355-48A6-87BB-31DA567E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1667-53D3-4D4E-B68B-39934E92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D3E0F-5462-4576-B5E6-B52F2337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C6C8-BDC0-40A8-A833-ADAC44AD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825375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250" y="2264439"/>
            <a:ext cx="7350579" cy="501762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80171" y="2264439"/>
            <a:ext cx="7350579" cy="501762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50" y="3235033"/>
            <a:ext cx="7350579" cy="5342915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80171" y="3235033"/>
            <a:ext cx="7350579" cy="5342915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1" y="750323"/>
            <a:ext cx="16761279" cy="88639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6011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905B-8A54-4159-A48C-3E1CD6E8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2624-B85A-4637-BB47-97983BF4D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6187B-39AC-41DA-959D-CAD1A917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B9B31-A125-4500-AF42-3E4CA921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C6D0-379A-4507-89F5-5937D280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E8D76-50F8-4E98-BDED-36DDF427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8080391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B8A7-F0B1-4AA6-9480-89F39C68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FB7EE-569E-438E-B18F-4089DEDDE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B9795-435E-449B-A5E2-D526440B9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769AE-2057-4443-B3F8-42A07B934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B21CD-0961-4212-83BE-713A54301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F7DE4-34F8-4E7B-94A1-EF613AD8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20D5-8091-482D-AB3A-834EB2A5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1150C-DDB2-4A28-A13A-07F09FCB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514051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F0D4-3831-4885-908D-7B85873C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8764C-D932-43BD-80EA-796A78DA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FBA52-553A-452F-974D-7B142A96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FFFEA-0E41-4ED1-8BF1-9307512B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723065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828CC-4483-4E78-B291-516959FB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7BE94-98B0-488F-BF84-B888365C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C763B-F682-4E06-80A9-8CC7225F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87222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6D8B-6BEB-4E84-AAE6-E381F0F5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4AE5-6E5A-4F15-8032-A244EB37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F98D5-1314-4FDC-B0F6-97C312B73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755CE-34EC-4AC3-90A3-3A0E2915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32D85-F3EF-4889-959A-BDDFEBE8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D7DBF-B950-4D14-85BC-9F71DF52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991679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9F04-BA2F-4B6B-9CD6-198A4665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69DF2F-4675-43AF-A2CD-E43E27527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66374-21C8-4AA9-9BBB-80D3423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3000B-A75F-4AFA-8CD5-B13F35F4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A188C-25C2-4FC9-8444-8057639F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A4D20-31D0-4F3E-A83D-06CF404A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741689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4087-9723-40F6-B5AD-A277E724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51B8D-30EC-492D-9A2B-AE90BC115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27BD-516B-4486-BA3E-A50FF88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0838F-0038-47E9-9AAB-CA45B9E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B1E31-C881-40FB-9E6D-9E64C316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307772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07135E-1098-4156-BCCE-C79E97A7B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0F48E-759F-4244-98BD-F813A0C2D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1C749-0A07-4A8A-AE89-8729B6C1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0663F-5230-42C4-81FF-2F30500C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62C7-E455-4EA3-8292-DC15DA1A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931540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3566162"/>
            <a:ext cx="15773400" cy="5139572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257300" y="2168689"/>
            <a:ext cx="15773400" cy="1230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741694" y="9521381"/>
            <a:ext cx="2267222" cy="232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3A2C7D"/>
                </a:solidFill>
              </a:defRPr>
            </a:lvl1pPr>
          </a:lstStyle>
          <a:p>
            <a:fld id="{4448339A-84A9-4907-A0B2-71B27BA9C871}" type="datetimeFigureOut">
              <a:rPr lang="it-IT" smtClean="0"/>
              <a:pPr/>
              <a:t>14/11/2021</a:t>
            </a:fld>
            <a:endParaRPr lang="it-IT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84043" y="9521381"/>
            <a:ext cx="3167315" cy="232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3A2C7D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7716" y="9521381"/>
            <a:ext cx="1622912" cy="232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3A2C7D"/>
                </a:solidFill>
              </a:defRPr>
            </a:lvl1pPr>
          </a:lstStyle>
          <a:p>
            <a:fld id="{710009D9-4916-41A8-80C2-EABEDCFAA64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22602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784848" y="2468880"/>
            <a:ext cx="4718304" cy="299008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18537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8288000" cy="10287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2700"/>
            </a:lvl1pPr>
          </a:lstStyle>
          <a:p>
            <a:pPr marL="342900" lvl="0" indent="-3429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07" y="7398344"/>
            <a:ext cx="7361465" cy="1006429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6600" b="1" spc="-225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561797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84B9-0B50-4620-9490-0D2B8A349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93E967-C4D7-496C-AB72-0C56E9A19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02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8FBE0-2350-42EF-B398-B65B6CE5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03020-8FD0-4D22-AB10-6D995F1C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690A5-D0ED-4352-990D-9B8692BF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9572138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52D5-B761-4B63-9A4D-7C480E61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035F6-0A3A-4126-A246-1F26F748B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B4867-F816-4F31-9A5C-9AB64BBD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7B709-B9ED-46B0-A3CE-FD07CAC7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E6A6-426F-48AD-AE20-9CD060DE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3626723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D58F-0080-419A-8AD0-526306AF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4109C-B665-4212-93A8-5E847CD80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D661-748A-4909-9398-64C27D027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0A191-2909-4293-A786-EAE427E2D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70C8-E4A8-4C41-B460-F6737BA6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8930936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CAC-EA46-43AB-ADB5-1DC89271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FDC83-24AF-4344-BE8D-AE6005092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70F51-558B-4D4E-912E-3F8475A61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5B048-3A58-457F-8949-3F440E34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42194-2375-47C3-8433-4D1FAEAE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2C6B1-F7B6-46AC-AD6C-638940C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5160601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A800-E163-4D18-9F65-57F1C8D2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8E637-8C0F-4725-B46E-F0B6E7FE7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A0558-A694-4124-8809-6F3440AFE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9B747-0919-4E3A-89D4-35CCEB703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DA77B2-7D06-4581-BE71-649977C33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37D2-49B4-47AC-9EFB-0530931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EB4CAD-C037-414B-9058-E440FCDF5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A5F10-7FEE-427C-AB3E-E69B6995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8781992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A3DA-FF68-46BD-A2EE-C38E5A85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B4692-CFA7-4BD1-9FCE-F3B5C8E8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F938C-3411-45AC-8662-ABBA2A6E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23484-E0EE-4B9C-8E04-C1A80616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1821560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627F6-0E41-4F00-8DE5-1CE27A4E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E2E6C8-CF1F-486B-8C37-97C3FCE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7B608-18D0-46E5-B4D0-4C925F8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8333343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0928-A1E5-45B3-BB62-E1FC4CB2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BEF7B-598D-4856-98CF-36365A62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3E8B5-6246-4DDA-9C7D-843BE5380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6E4B0-90E7-466A-B553-BEE14208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E90DC-040C-4F19-80E4-3C3BAB63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80C26-E3A8-48F7-A74F-FA44D93F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597852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CC73-C2D9-4DCA-9351-9E711AD68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F4423-4F96-4DD9-AF52-A6142CA78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02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21E0F-74E2-422D-8465-8597FDFF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FC8B-546B-4278-9D53-1ED1E309E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E221-597E-41AC-A7B0-3ADFE860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8C6C9-4DAD-4B64-9015-78853FC2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4329929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F16F-5C0F-4AC9-A9E9-F2D0B34C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F53C7-8713-4F08-B19F-D781825EA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E8501-2889-48FB-A2AB-097D24FC3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58531-9282-45AB-9060-E399DA3E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5D753-021D-4925-8310-81AE5257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240230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4"/>
            <a:ext cx="18288002" cy="10287005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988" y="6881815"/>
            <a:ext cx="17916021" cy="3220163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2700" dirty="0"/>
            </a:lvl1pPr>
          </a:lstStyle>
          <a:p>
            <a:pPr marL="342900" lvl="0" indent="-3429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29" y="2417074"/>
            <a:ext cx="14499771" cy="1120269"/>
          </a:xfrm>
        </p:spPr>
        <p:txBody>
          <a:bodyPr anchor="t">
            <a:noAutofit/>
          </a:bodyPr>
          <a:lstStyle>
            <a:lvl1pPr>
              <a:defRPr sz="7200" spc="-2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29" y="3696637"/>
            <a:ext cx="14499771" cy="332399"/>
          </a:xfrm>
        </p:spPr>
        <p:txBody>
          <a:bodyPr tIns="0" bIns="0">
            <a:sp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653144" y="2298074"/>
            <a:ext cx="108857" cy="2057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761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3FDC1-8ED0-4569-8BA0-5D44B7FF22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E6437-AD80-444F-B46D-DF76E14AC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2F541-868B-4BC0-8D23-80AEB08B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CEFF9-4FF1-44B7-9961-BAD26696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BE9C0-0FCC-4579-BE07-EA83C62E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0270462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D4FD-757D-4BC0-B737-9D546B023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A7621-E109-4107-8254-0D8D36DF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DF303-8660-46AC-A6F0-1073BA8C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21FB-9CDC-470E-A75C-D333913C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87F-F12C-4958-9EBF-18E428A7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6125385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D44C-57DC-4A71-A62F-553DD5FB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DE31-B028-46B0-905A-181B724DF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804D-6F97-4D39-8410-62E063430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474B-29E6-4B22-9051-A2B0B2BE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E085F-5C4D-4734-99B7-B5BCC26C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662069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4EA7-9D36-4A64-8196-4B12F846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2842-F355-48A6-87BB-31DA567E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1667-53D3-4D4E-B68B-39934E92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D3E0F-5462-4576-B5E6-B52F2337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C6C8-BDC0-40A8-A833-ADAC44AD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8018231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905B-8A54-4159-A48C-3E1CD6E8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2624-B85A-4637-BB47-97983BF4D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6187B-39AC-41DA-959D-CAD1A917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B9B31-A125-4500-AF42-3E4CA921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C6D0-379A-4507-89F5-5937D280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E8D76-50F8-4E98-BDED-36DDF427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2185574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B8A7-F0B1-4AA6-9480-89F39C68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FB7EE-569E-438E-B18F-4089DEDDE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B9795-435E-449B-A5E2-D526440B9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769AE-2057-4443-B3F8-42A07B934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B21CD-0961-4212-83BE-713A54301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F7DE4-34F8-4E7B-94A1-EF613AD8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20D5-8091-482D-AB3A-834EB2A5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1150C-DDB2-4A28-A13A-07F09FCB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570072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F0D4-3831-4885-908D-7B85873C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8764C-D932-43BD-80EA-796A78DA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FBA52-553A-452F-974D-7B142A96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FFFEA-0E41-4ED1-8BF1-9307512B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676262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828CC-4483-4E78-B291-516959FB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7BE94-98B0-488F-BF84-B888365C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C763B-F682-4E06-80A9-8CC7225F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622754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6D8B-6BEB-4E84-AAE6-E381F0F5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4AE5-6E5A-4F15-8032-A244EB37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F98D5-1314-4FDC-B0F6-97C312B73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755CE-34EC-4AC3-90A3-3A0E2915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32D85-F3EF-4889-959A-BDDFEBE8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D7DBF-B950-4D14-85BC-9F71DF52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559264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9F04-BA2F-4B6B-9CD6-198A4665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69DF2F-4675-43AF-A2CD-E43E27527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66374-21C8-4AA9-9BBB-80D3423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3000B-A75F-4AFA-8CD5-B13F35F4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A188C-25C2-4FC9-8444-8057639F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A4D20-31D0-4F3E-A83D-06CF404A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51013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8287999" cy="10287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2700" dirty="0">
                <a:solidFill>
                  <a:schemeClr val="tx1"/>
                </a:solidFill>
              </a:defRPr>
            </a:lvl1pPr>
          </a:lstStyle>
          <a:p>
            <a:pPr marL="342900" lvl="0" indent="-3429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29" y="5791200"/>
            <a:ext cx="14499771" cy="2530080"/>
          </a:xfrm>
        </p:spPr>
        <p:txBody>
          <a:bodyPr anchor="b">
            <a:noAutofit/>
          </a:bodyPr>
          <a:lstStyle>
            <a:lvl1pPr>
              <a:defRPr sz="7200" spc="-2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29" y="8415256"/>
            <a:ext cx="14499771" cy="332399"/>
          </a:xfrm>
        </p:spPr>
        <p:txBody>
          <a:bodyPr tIns="0" bIns="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248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4087-9723-40F6-B5AD-A277E724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51B8D-30EC-492D-9A2B-AE90BC115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27BD-516B-4486-BA3E-A50FF88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0838F-0038-47E9-9AAB-CA45B9E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B1E31-C881-40FB-9E6D-9E64C316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254042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07135E-1098-4156-BCCE-C79E97A7B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0F48E-759F-4244-98BD-F813A0C2D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1C749-0A07-4A8A-AE89-8729B6C1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0663F-5230-42C4-81FF-2F30500C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62C7-E455-4EA3-8292-DC15DA1A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058437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6722"/>
            <a:ext cx="16459200" cy="17097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400302"/>
            <a:ext cx="16459200" cy="6788945"/>
          </a:xfrm>
        </p:spPr>
        <p:txBody>
          <a:bodyPr/>
          <a:lstStyle/>
          <a:p>
            <a:pPr lvl="0"/>
            <a:endParaRPr lang="en-029" noProof="0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B3A3F68D-30AC-4B56-86D7-BFAE860A7E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E94AFA2F-CCFE-4363-B769-0BC9E0264C5C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11/14/2021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F3A14DD7-9ABE-4796-B5EA-21FFD4C2E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F9B14FB7-879A-499A-AF86-583ABFD4D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C58B6272-A517-4E16-83B9-54DFA167938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11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3" y="0"/>
            <a:ext cx="18288002" cy="10287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473" y="2194560"/>
            <a:ext cx="12046403" cy="715514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1800"/>
              </a:spcAft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900"/>
              </a:spcBef>
              <a:spcAft>
                <a:spcPts val="1800"/>
              </a:spcAft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900"/>
              </a:spcBef>
              <a:spcAft>
                <a:spcPts val="1800"/>
              </a:spcAft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1015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974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82F13-6349-46B6-9A1C-2C52523C9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2F8A1-3F24-45DE-B5A4-DC7CF4A5E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91AB7-C93F-4734-B1BD-DFE1896B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D3560-B3EE-464D-9042-8EA1DBF1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75754-0D43-403A-B30F-717FEABD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396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3" y="0"/>
            <a:ext cx="18288002" cy="10287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658350" y="2195020"/>
            <a:ext cx="7772400" cy="730505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9658348" y="3223967"/>
            <a:ext cx="7772402" cy="6060528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9472" y="2195020"/>
            <a:ext cx="7960181" cy="730505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9472" y="3223967"/>
            <a:ext cx="7960184" cy="6060528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733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1" y="773406"/>
            <a:ext cx="16761279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5400" spc="-9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3314"/>
            <a:ext cx="18288000" cy="317897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2700"/>
            </a:lvl1pPr>
          </a:lstStyle>
          <a:p>
            <a:pPr marL="342900" lvl="0" indent="-3429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2860" y="5703098"/>
            <a:ext cx="14676120" cy="501762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2860" y="6441455"/>
            <a:ext cx="14676120" cy="2606040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48800" y="0"/>
            <a:ext cx="8839200" cy="10287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2700"/>
            </a:lvl1pPr>
          </a:lstStyle>
          <a:p>
            <a:pPr marL="342900" lvl="0" indent="-3429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2" y="740665"/>
            <a:ext cx="7756073" cy="1634294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5400" spc="-9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249" y="3091748"/>
            <a:ext cx="7568294" cy="501762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49" y="4062341"/>
            <a:ext cx="7568294" cy="5342915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12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85981" y="187433"/>
            <a:ext cx="17930123" cy="66120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07" y="8404772"/>
            <a:ext cx="13716000" cy="46628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27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342900" lvl="0" indent="-3429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07" y="7398344"/>
            <a:ext cx="15910560" cy="1006429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653144" y="7089678"/>
            <a:ext cx="108857" cy="2057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/>
          </a:p>
        </p:txBody>
      </p:sp>
    </p:spTree>
    <p:extLst>
      <p:ext uri="{BB962C8B-B14F-4D97-AF65-F5344CB8AC3E}">
        <p14:creationId xmlns:p14="http://schemas.microsoft.com/office/powerpoint/2010/main" val="3599548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71886" y="6872239"/>
            <a:ext cx="17944223" cy="322902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29" y="2417074"/>
            <a:ext cx="14499771" cy="1120269"/>
          </a:xfrm>
        </p:spPr>
        <p:txBody>
          <a:bodyPr anchor="t">
            <a:noAutofit/>
          </a:bodyPr>
          <a:lstStyle>
            <a:lvl1pPr>
              <a:defRPr sz="7200" spc="-2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29" y="3696637"/>
            <a:ext cx="14499771" cy="332399"/>
          </a:xfrm>
        </p:spPr>
        <p:txBody>
          <a:bodyPr tIns="0" bIns="0">
            <a:sp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653144" y="2298074"/>
            <a:ext cx="108857" cy="2057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tx1"/>
                </a:solidFill>
              </a:rPr>
              <a:pPr/>
              <a:t>‹#›</a:t>
            </a:fld>
            <a:endParaRPr lang="en-US" sz="15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86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3" y="0"/>
            <a:ext cx="18288002" cy="10287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9472" y="2738438"/>
            <a:ext cx="7960181" cy="6527007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58350" y="2738438"/>
            <a:ext cx="7772400" cy="6527007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611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3" y="0"/>
            <a:ext cx="18288002" cy="10287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1101065"/>
            <a:ext cx="5898356" cy="163429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74782" y="750323"/>
            <a:ext cx="9258300" cy="805316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089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3" y="0"/>
            <a:ext cx="18288002" cy="10287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669471" y="-2"/>
            <a:ext cx="1783080" cy="192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1101065"/>
            <a:ext cx="5898356" cy="163429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750323"/>
            <a:ext cx="9258300" cy="805316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3768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600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75" y="204788"/>
            <a:ext cx="17926050" cy="9877427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2700"/>
            </a:lvl1pPr>
          </a:lstStyle>
          <a:p>
            <a:pPr marL="342900" lvl="0" indent="-3429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6172587"/>
            <a:ext cx="15049500" cy="1577355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825" y="4904013"/>
            <a:ext cx="1733049" cy="3864135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24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3" y="0"/>
            <a:ext cx="18288002" cy="10287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7040025" y="9553575"/>
            <a:ext cx="503864" cy="7334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7040025" y="9553576"/>
            <a:ext cx="503864" cy="54768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68580" rIns="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sz="1500" b="1" noProof="0" smtClean="0">
                <a:solidFill>
                  <a:schemeClr val="bg1"/>
                </a:solidFill>
              </a:rPr>
              <a:pPr/>
              <a:t>‹#›</a:t>
            </a:fld>
            <a:endParaRPr lang="en-US" sz="1500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56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5452-1C7C-4373-93D1-026DBA9E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9069C-25C0-43CC-9C03-0E32CDD37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FE912-ADD3-4687-825D-F7DBFD854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B548D-D614-4A5C-99C4-BEE7A7D2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F556-A468-46DF-81AD-AF50F92E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162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9532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211464" y="7311396"/>
            <a:ext cx="2845130" cy="178960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11050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953768" y="2357432"/>
            <a:ext cx="1435893" cy="1435893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187029" y="2357432"/>
            <a:ext cx="1435893" cy="1435893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8422848" y="2357432"/>
            <a:ext cx="1435893" cy="1435893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385739" y="2357432"/>
            <a:ext cx="1435893" cy="1435893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2318018" y="2357432"/>
            <a:ext cx="1435893" cy="1435893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4908954" y="2357432"/>
            <a:ext cx="1435893" cy="1435893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10522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491831" y="6189491"/>
            <a:ext cx="1317105" cy="1317105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885914" y="6189491"/>
            <a:ext cx="1317105" cy="1317105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2279996" y="6189491"/>
            <a:ext cx="1317105" cy="1317105"/>
          </a:xfrm>
          <a:prstGeom prst="ellipse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24615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350873" y="3779460"/>
            <a:ext cx="1511793" cy="1511793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613564" y="6391655"/>
            <a:ext cx="1817163" cy="1817163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405528" y="4100165"/>
            <a:ext cx="1591058" cy="1591058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3746842" y="5900151"/>
            <a:ext cx="1129089" cy="1129089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2730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8288000" cy="722482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74759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8288000" cy="722482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66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455922" y="3239435"/>
            <a:ext cx="3804135" cy="508789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7944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2163154" y="0"/>
            <a:ext cx="6124848" cy="10287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20780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46638" y="3104351"/>
            <a:ext cx="5194727" cy="5194727"/>
          </a:xfrm>
          <a:prstGeom prst="ellipse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1427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F449-24A4-43CD-8814-B24776B76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F085C-A925-4EC9-8F99-297D3C9E0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2DC8A-369E-497C-A57F-7A182D40B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42555-96E9-4C43-A508-96FFA375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5EB9E-D6F0-4B3A-903E-1E95C623E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0A3EC-DA7D-4E64-BE46-D094C703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335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8288000" cy="722482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017262" y="2988484"/>
            <a:ext cx="2259317" cy="398818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185639" y="3174209"/>
            <a:ext cx="2100314" cy="370750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58641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"/>
            <a:ext cx="18288000" cy="728861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04054" y="4748095"/>
            <a:ext cx="2148318" cy="286722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428885" y="2348660"/>
            <a:ext cx="6594680" cy="3701966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1068326" y="4926340"/>
            <a:ext cx="4197981" cy="264056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415350" y="6050625"/>
            <a:ext cx="897462" cy="158825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28567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"/>
            <a:ext cx="18288000" cy="805147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4609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"/>
            <a:ext cx="18288000" cy="805147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950495" y="2699138"/>
            <a:ext cx="10387014" cy="758786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52683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028880" y="3439870"/>
            <a:ext cx="2829270" cy="499426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72120" y="3743603"/>
            <a:ext cx="2578929" cy="455237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0257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764046" y="3098213"/>
            <a:ext cx="3682965" cy="491910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100062" y="4779679"/>
            <a:ext cx="1799475" cy="319290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565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729368" y="3439870"/>
            <a:ext cx="2829270" cy="499426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787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896871" y="3439870"/>
            <a:ext cx="2829270" cy="499426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40661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31962" y="2661236"/>
            <a:ext cx="4326579" cy="4326579"/>
          </a:xfrm>
          <a:prstGeom prst="ellipse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629462" y="2661236"/>
            <a:ext cx="4326579" cy="4326579"/>
          </a:xfrm>
          <a:prstGeom prst="ellipse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26130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71319" y="2440335"/>
            <a:ext cx="6081608" cy="3240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035072" y="5782695"/>
            <a:ext cx="6081608" cy="3240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71320" y="5782695"/>
            <a:ext cx="2991828" cy="3240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1037329" y="2440335"/>
            <a:ext cx="2991828" cy="3240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346366" y="2440335"/>
            <a:ext cx="3590757" cy="65823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918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B7B9-EB81-46ED-84AA-60321649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AE56C-A8A7-45A6-9908-C0A29081F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C9AC4-306D-4AB8-9854-FBA925DE3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B8190-F5B0-471E-85A6-395C7BDFD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8AB9FD-DC62-49E2-A78C-B9B94B926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562664-2CC5-4DD9-89AA-AD2CB5DC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FBD84-D3CF-4152-A354-9083A328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B51E4B-EDE9-4C1C-A482-5EB99F68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711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043197" y="2312581"/>
            <a:ext cx="4326093" cy="244016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980955" y="2312581"/>
            <a:ext cx="4326093" cy="244016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918714" y="2312581"/>
            <a:ext cx="4326093" cy="244016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80955" y="6061145"/>
            <a:ext cx="4326093" cy="244016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043197" y="6061145"/>
            <a:ext cx="4326093" cy="244016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18714" y="6061145"/>
            <a:ext cx="4326093" cy="244016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52686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043195" y="2591972"/>
            <a:ext cx="4326093" cy="501890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980954" y="2591972"/>
            <a:ext cx="4326093" cy="501890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918712" y="2591972"/>
            <a:ext cx="4326093" cy="501890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73142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9835" y="2519597"/>
            <a:ext cx="3653103" cy="498593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311170" y="2519597"/>
            <a:ext cx="3653103" cy="498593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362505" y="2519597"/>
            <a:ext cx="3653103" cy="498593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3413840" y="2519597"/>
            <a:ext cx="3653103" cy="498593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18105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388726" y="2544128"/>
            <a:ext cx="7277808" cy="501890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21466" y="2544128"/>
            <a:ext cx="7277808" cy="501890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51843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093273" y="3120845"/>
            <a:ext cx="3963924" cy="51126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6004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03820" cy="10287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6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32247" y="2832416"/>
            <a:ext cx="2160000" cy="216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43474" y="2832416"/>
            <a:ext cx="2160000" cy="216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854700" y="2832416"/>
            <a:ext cx="2160000" cy="216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3565927" y="2832416"/>
            <a:ext cx="2160000" cy="216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7826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0063" y="1607127"/>
            <a:ext cx="8486567" cy="86798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52779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083651" y="2536032"/>
            <a:ext cx="3279878" cy="65823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383422" y="2536032"/>
            <a:ext cx="6603207" cy="65823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84344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383422" y="2536032"/>
            <a:ext cx="6603207" cy="6582360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5207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B800-3EB2-4366-9FD9-6F815980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1E64C-0046-4175-A2C1-8CA83DD5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82857-A1FB-492A-A57D-EEF406BF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DE5FE-AEAB-4BC4-BC64-B849E558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46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083651" y="2536962"/>
            <a:ext cx="3279878" cy="658236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40187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011680" y="2468882"/>
            <a:ext cx="4718304" cy="299008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628486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385816" y="2468878"/>
            <a:ext cx="3566160" cy="4129019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71432" y="2468878"/>
            <a:ext cx="3566160" cy="4129019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957048" y="2468878"/>
            <a:ext cx="3566160" cy="4129019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8703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027" y="2441448"/>
            <a:ext cx="9720072" cy="361050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132562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5742" y="2524518"/>
            <a:ext cx="6210072" cy="3151146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807038" y="5733288"/>
            <a:ext cx="6210072" cy="3151146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836698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179511" y="2553197"/>
            <a:ext cx="2822849" cy="282284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83598" y="2553197"/>
            <a:ext cx="2822715" cy="282366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38029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63141" y="3786765"/>
            <a:ext cx="6496811" cy="50189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5009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2098549"/>
            <a:ext cx="18288000" cy="471897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19982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2098548"/>
            <a:ext cx="9148572" cy="57569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43128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7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2072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C19E-A8AF-46AA-BF0F-06131FFA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F7144-6D6D-439F-8ABF-20916C98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5664-078F-4BE4-805C-4ACA675E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040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" y="2098549"/>
            <a:ext cx="6556901" cy="471897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731100" y="2098549"/>
            <a:ext cx="6556901" cy="471897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21761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145260" y="2098550"/>
            <a:ext cx="6964784" cy="575691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177952" y="5023371"/>
            <a:ext cx="6964784" cy="283209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" y="2098546"/>
            <a:ext cx="2076678" cy="285624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3" y="5023370"/>
            <a:ext cx="2076678" cy="283209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6210646" y="2098545"/>
            <a:ext cx="2076678" cy="5756916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1247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65072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65072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19812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9971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52856" y="1408247"/>
            <a:ext cx="3704046" cy="222199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08869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0245125" y="1216224"/>
            <a:ext cx="3704046" cy="222199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39161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1863976" y="2547008"/>
            <a:ext cx="3704048" cy="276108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719978" y="2547008"/>
            <a:ext cx="3704048" cy="276108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10657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1028700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44000" y="0"/>
            <a:ext cx="9144000" cy="10287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7808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6972872" y="2400301"/>
            <a:ext cx="1824038" cy="1824038"/>
          </a:xfrm>
          <a:prstGeom prst="ellipse">
            <a:avLst/>
          </a:prstGeom>
          <a:ln w="38100">
            <a:solidFill>
              <a:srgbClr val="00BBD6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615474" y="559162"/>
            <a:ext cx="981588" cy="448109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latin typeface="Raleway" panose="020B0003030101060003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17207346" y="559162"/>
            <a:ext cx="646617" cy="4481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700" dirty="0">
              <a:solidFill>
                <a:schemeClr val="bg1">
                  <a:lumMod val="50000"/>
                </a:schemeClr>
              </a:solidFill>
              <a:latin typeface="Raleway" panose="020B0003030101060003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chemeClr val="bg1">
                    <a:lumMod val="50000"/>
                  </a:schemeClr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>
                    <a:lumMod val="50000"/>
                  </a:schemeClr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3579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0063" y="595874"/>
            <a:ext cx="16357859" cy="666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Raleway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07346" y="491191"/>
            <a:ext cx="646617" cy="5836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500">
                <a:solidFill>
                  <a:srgbClr val="F23B48"/>
                </a:solidFill>
                <a:latin typeface="Raleway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0063" y="1185650"/>
            <a:ext cx="16357859" cy="42147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Raleway" panose="020B0003030101060003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3248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DBDB-4B93-44FF-B2E6-1F95524F9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76965-CEDA-4E18-8110-E9A8F51F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C1406-0DEB-4114-93AB-EACFC0E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65628-900C-489A-8AA0-B1208C68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6AD19-4079-484D-A7CC-E626C9B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BDC21-8DBC-4F49-8ED3-F932BF72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969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624123" y="2536964"/>
            <a:ext cx="6480000" cy="6479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605812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7328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 noChangeArrowheads="1"/>
          </p:cNvSpPr>
          <p:nvPr userDrawn="1"/>
        </p:nvSpPr>
        <p:spPr bwMode="auto">
          <a:xfrm>
            <a:off x="-41276" y="8446297"/>
            <a:ext cx="18399126" cy="1840706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 dirty="0">
              <a:ea typeface="MS PGothic" charset="0"/>
              <a:cs typeface="MS PGothic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827" y="8965409"/>
            <a:ext cx="3527424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 bwMode="auto">
          <a:xfrm>
            <a:off x="6260123" y="9366647"/>
            <a:ext cx="8482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CO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 implementation of the Strategic Action Programme </a:t>
            </a:r>
          </a:p>
          <a:p>
            <a:pPr algn="r">
              <a:defRPr/>
            </a:pPr>
            <a:r>
              <a:rPr lang="es-CO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 the Caribbean and North Brazil Shelf LME’s (2015-2020)</a:t>
            </a:r>
            <a:endParaRPr lang="en-U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42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D4FD-757D-4BC0-B737-9D546B023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A7621-E109-4107-8254-0D8D36DF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DF303-8660-46AC-A6F0-1073BA8C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21FB-9CDC-470E-A75C-D333913C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87F-F12C-4958-9EBF-18E428A7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707417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D44C-57DC-4A71-A62F-553DD5FB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DE31-B028-46B0-905A-181B724DF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804D-6F97-4D39-8410-62E063430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474B-29E6-4B22-9051-A2B0B2BE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E085F-5C4D-4734-99B7-B5BCC26C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4397555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4EA7-9D36-4A64-8196-4B12F846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2842-F355-48A6-87BB-31DA567E1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1667-53D3-4D4E-B68B-39934E92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D3E0F-5462-4576-B5E6-B52F2337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C6C8-BDC0-40A8-A833-ADAC44AD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608146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905B-8A54-4159-A48C-3E1CD6E8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2624-B85A-4637-BB47-97983BF4D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6187B-39AC-41DA-959D-CAD1A917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B9B31-A125-4500-AF42-3E4CA921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C6D0-379A-4507-89F5-5937D280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E8D76-50F8-4E98-BDED-36DDF427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40875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B8A7-F0B1-4AA6-9480-89F39C68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FB7EE-569E-438E-B18F-4089DEDDE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B9795-435E-449B-A5E2-D526440B9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769AE-2057-4443-B3F8-42A07B934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B21CD-0961-4212-83BE-713A54301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F7DE4-34F8-4E7B-94A1-EF613AD8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20D5-8091-482D-AB3A-834EB2A5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1150C-DDB2-4A28-A13A-07F09FCB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014094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F0D4-3831-4885-908D-7B85873C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8764C-D932-43BD-80EA-796A78DA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FBA52-553A-452F-974D-7B142A96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FFFEA-0E41-4ED1-8BF1-9307512B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32498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828CC-4483-4E78-B291-516959FB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7BE94-98B0-488F-BF84-B888365C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C763B-F682-4E06-80A9-8CC7225F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9255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FCFA-6C20-4519-B577-5795D9C1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E1DAD-DA8E-42D0-BEDA-4C43E5CB0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26384-25F8-45F0-A05E-1B577257F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22FC8-26BB-4003-8631-6B71C3EE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FB2CD-9214-41A9-9198-E7947170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BB0F6-9826-4BBC-A4F6-962D5918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9221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6D8B-6BEB-4E84-AAE6-E381F0F5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4AE5-6E5A-4F15-8032-A244EB37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F98D5-1314-4FDC-B0F6-97C312B73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755CE-34EC-4AC3-90A3-3A0E2915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32D85-F3EF-4889-959A-BDDFEBE8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D7DBF-B950-4D14-85BC-9F71DF52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4983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9F04-BA2F-4B6B-9CD6-198A4665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69DF2F-4675-43AF-A2CD-E43E27527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66374-21C8-4AA9-9BBB-80D3423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3000B-A75F-4AFA-8CD5-B13F35F4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A188C-25C2-4FC9-8444-8057639F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A4D20-31D0-4F3E-A83D-06CF404A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4465138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4087-9723-40F6-B5AD-A277E724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51B8D-30EC-492D-9A2B-AE90BC115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27BD-516B-4486-BA3E-A50FF88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0838F-0038-47E9-9AAB-CA45B9E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B1E31-C881-40FB-9E6D-9E64C316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088344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07135E-1098-4156-BCCE-C79E97A7B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0F48E-759F-4244-98BD-F813A0C2D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1C749-0A07-4A8A-AE89-8729B6C1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0663F-5230-42C4-81FF-2F30500C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62C7-E455-4EA3-8292-DC15DA1A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256370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Lato light"/>
                <a:cs typeface="Lato light"/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subtitle</a:t>
            </a:r>
            <a:r>
              <a:rPr lang="it-IT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691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688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7635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953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41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9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344297-FBAA-4ADA-8517-0EBA2AA5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50E66-97AC-4441-A3E5-829D0A5CD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0A21A-F80F-4135-8CC6-D6126C51D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95AB8-08E3-49DE-A293-F739AE2D526C}" type="datetimeFigureOut">
              <a:rPr lang="fr-FR" smtClean="0"/>
              <a:t>14/11/2021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84726-2DAB-4CBE-AFD4-202A80E84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D0B17-AF4B-4523-9721-F06CABF75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9F503-83B1-41C8-81AC-09C9B85BE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08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  <p:sldLayoutId id="2147483742" r:id="rId54"/>
    <p:sldLayoutId id="2147483743" r:id="rId55"/>
    <p:sldLayoutId id="2147483744" r:id="rId56"/>
    <p:sldLayoutId id="2147483745" r:id="rId57"/>
    <p:sldLayoutId id="2147483746" r:id="rId58"/>
    <p:sldLayoutId id="2147483747" r:id="rId59"/>
    <p:sldLayoutId id="2147483748" r:id="rId60"/>
    <p:sldLayoutId id="2147483749" r:id="rId61"/>
    <p:sldLayoutId id="2147483750" r:id="rId62"/>
    <p:sldLayoutId id="2147483751" r:id="rId63"/>
    <p:sldLayoutId id="2147483752" r:id="rId64"/>
    <p:sldLayoutId id="2147483753" r:id="rId65"/>
    <p:sldLayoutId id="2147483754" r:id="rId66"/>
    <p:sldLayoutId id="2147483755" r:id="rId67"/>
    <p:sldLayoutId id="2147483756" r:id="rId68"/>
    <p:sldLayoutId id="2147483757" r:id="rId69"/>
    <p:sldLayoutId id="2147483758" r:id="rId70"/>
    <p:sldLayoutId id="2147483759" r:id="rId71"/>
    <p:sldLayoutId id="2147483760" r:id="rId72"/>
    <p:sldLayoutId id="2147483761" r:id="rId73"/>
    <p:sldLayoutId id="2147483762" r:id="rId74"/>
    <p:sldLayoutId id="2147483763" r:id="rId75"/>
    <p:sldLayoutId id="2147483764" r:id="rId76"/>
    <p:sldLayoutId id="2147483765" r:id="rId77"/>
    <p:sldLayoutId id="2147483766" r:id="rId78"/>
    <p:sldLayoutId id="2147483767" r:id="rId79"/>
    <p:sldLayoutId id="2147483768" r:id="rId80"/>
    <p:sldLayoutId id="2147483769" r:id="rId81"/>
    <p:sldLayoutId id="2147483770" r:id="rId8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3F52D-A56B-4C84-9B21-92F2574A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4D4CD-C9FB-4E29-AEBD-A17677A4A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90A7-7E22-47A2-804B-4C7927B11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E1239-F01F-462D-B9CE-34FA549F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C7641-06DA-4373-805C-70805446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8120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4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txStyles>
    <p:titleStyle>
      <a:lvl1pPr algn="ctr" defTabSz="914378" rtl="0" eaLnBrk="1" latinLnBrk="0" hangingPunct="1">
        <a:spcBef>
          <a:spcPct val="0"/>
        </a:spcBef>
        <a:buNone/>
        <a:defRPr sz="8801" b="1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685784" indent="-685784" algn="l" defTabSz="914378" rtl="0" eaLnBrk="1" latinLnBrk="0" hangingPunct="1">
        <a:spcBef>
          <a:spcPct val="20000"/>
        </a:spcBef>
        <a:buFont typeface="Arial"/>
        <a:buChar char="•"/>
        <a:defRPr sz="6401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1485863" indent="-571485" algn="l" defTabSz="914378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Lato regular"/>
          <a:ea typeface="+mn-ea"/>
          <a:cs typeface="Lato regular"/>
        </a:defRPr>
      </a:lvl2pPr>
      <a:lvl3pPr marL="2285943" indent="-457188" algn="l" defTabSz="914378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Lato regular"/>
          <a:ea typeface="+mn-ea"/>
          <a:cs typeface="Lato regular"/>
        </a:defRPr>
      </a:lvl3pPr>
      <a:lvl4pPr marL="3200321" indent="-457188" algn="l" defTabSz="914378" rtl="0" eaLnBrk="1" latinLnBrk="0" hangingPunct="1">
        <a:spcBef>
          <a:spcPct val="20000"/>
        </a:spcBef>
        <a:buFont typeface="Arial"/>
        <a:buChar char="–"/>
        <a:defRPr sz="4001" kern="1200">
          <a:solidFill>
            <a:schemeClr val="tx1"/>
          </a:solidFill>
          <a:latin typeface="Lato regular"/>
          <a:ea typeface="+mn-ea"/>
          <a:cs typeface="Lato regular"/>
        </a:defRPr>
      </a:lvl4pPr>
      <a:lvl5pPr marL="4114697" indent="-457188" algn="l" defTabSz="914378" rtl="0" eaLnBrk="1" latinLnBrk="0" hangingPunct="1">
        <a:spcBef>
          <a:spcPct val="20000"/>
        </a:spcBef>
        <a:buFont typeface="Arial"/>
        <a:buChar char="»"/>
        <a:defRPr sz="4001" kern="1200">
          <a:solidFill>
            <a:schemeClr val="tx1"/>
          </a:solidFill>
          <a:latin typeface="Lato regular"/>
          <a:ea typeface="+mn-ea"/>
          <a:cs typeface="Lato regular"/>
        </a:defRPr>
      </a:lvl5pPr>
      <a:lvl6pPr marL="5029074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3F52D-A56B-4C84-9B21-92F2574A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4D4CD-C9FB-4E29-AEBD-A17677A4A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90A7-7E22-47A2-804B-4C7927B11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E1239-F01F-462D-B9CE-34FA549F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C7641-06DA-4373-805C-70805446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95489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3239" y="956406"/>
            <a:ext cx="16221520" cy="60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43C5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77779" y="4074891"/>
            <a:ext cx="11532441" cy="3439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043C57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58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5411213-330B-4E3E-87A5-3C0EC6D0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848360-9FE9-4735-BA68-6C8580DD9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E4368F-FA03-44C0-8C22-AC0601E24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9557-42A8-4B24-B405-EE40B233C6C0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2CF7D7-8A53-47CE-9919-31925E7B1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3D21C6-8562-495E-89A5-9D3CF5BE6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481B3-5361-4DC8-A83E-F5A3E64D83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57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3F52D-A56B-4C84-9B21-92F2574A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4D4CD-C9FB-4E29-AEBD-A17677A4A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90A7-7E22-47A2-804B-4C7927B11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E1239-F01F-462D-B9CE-34FA549F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C7641-06DA-4373-805C-70805446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99611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2B4CF9-9249-4B94-B218-C4E098AF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495D9-17E2-4541-95F8-CE50AD4B0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0261B-F51B-45F3-A618-AF737FF7C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00CD1-A669-4EAD-8563-9C5104D2804C}" type="datetimeFigureOut">
              <a:rPr lang="en-029" smtClean="0"/>
              <a:t>14/11/2021</a:t>
            </a:fld>
            <a:endParaRPr lang="en-02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F7ACD-096C-44F4-8A35-7F1DD8D92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02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6F12A-8959-479B-8E95-8506D95D0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CC5A0-BF30-4C2B-A048-D2F1052591C7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94243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3F52D-A56B-4C84-9B21-92F2574A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4D4CD-C9FB-4E29-AEBD-A17677A4A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90A7-7E22-47A2-804B-4C7927B11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E3080-5D32-46CC-867E-F7CB0A8DDBE9}" type="datetimeFigureOut">
              <a:rPr lang="en-JM" smtClean="0"/>
              <a:t>14/11/2021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E1239-F01F-462D-B9CE-34FA549F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C7641-06DA-4373-805C-70805446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4E3A-1426-49EF-8C07-6B5A2FC97A01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9518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eanpacificroundtable.com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mailto:Christopher.Corbin@un.or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hyperlink" Target="mailto:unep-cartagenaconvention@un.org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www.unenvironment.org/cep/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17"/>
            <a:ext cx="18288000" cy="10287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17"/>
            <a:ext cx="14203051" cy="10287717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17"/>
            <a:ext cx="12117077" cy="10287717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08" y="3900487"/>
            <a:ext cx="7422642" cy="443583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8100" dirty="0">
                <a:solidFill>
                  <a:schemeClr val="tx1"/>
                </a:solidFill>
              </a:rPr>
              <a:t>3</a:t>
            </a:r>
            <a:r>
              <a:rPr lang="en-US" sz="8100" baseline="30000" dirty="0">
                <a:solidFill>
                  <a:schemeClr val="tx1"/>
                </a:solidFill>
              </a:rPr>
              <a:t>rd</a:t>
            </a:r>
            <a:r>
              <a:rPr lang="en-US" sz="8100" dirty="0">
                <a:solidFill>
                  <a:schemeClr val="tx1"/>
                </a:solidFill>
              </a:rPr>
              <a:t> Clean Pacific Roundtable</a:t>
            </a:r>
            <a:br>
              <a:rPr lang="en-US" sz="8100" dirty="0">
                <a:solidFill>
                  <a:schemeClr val="tx1"/>
                </a:solidFill>
              </a:rPr>
            </a:br>
            <a:br>
              <a:rPr lang="en-US" sz="81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Side Event # 5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November 17 2021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008" y="1950675"/>
            <a:ext cx="6251064" cy="17332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3000" b="1">
                <a:solidFill>
                  <a:schemeClr val="tx1"/>
                </a:solidFill>
              </a:rPr>
              <a:t>Presented by Mr. Christopher Corbin, </a:t>
            </a:r>
            <a:r>
              <a:rPr lang="en-US" sz="3000" b="1">
                <a:solidFill>
                  <a:schemeClr val="tx1"/>
                </a:solidFill>
                <a:hlinkClick r:id="rId2"/>
              </a:rPr>
              <a:t>Christopher.Corbin@un.org</a:t>
            </a:r>
            <a:r>
              <a:rPr lang="en-US" sz="3000" b="1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DBB70F9-39B7-4070-9430-B1665B967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66" y="682953"/>
            <a:ext cx="6932336" cy="168126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7EF4414-A43D-4054-ACAC-92349B2BE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621" y="2805876"/>
            <a:ext cx="4270808" cy="2082019"/>
          </a:xfrm>
          <a:prstGeom prst="rect">
            <a:avLst/>
          </a:prstGeom>
        </p:spPr>
      </p:pic>
      <p:pic>
        <p:nvPicPr>
          <p:cNvPr id="11" name="Picture Placeholder 10" descr="Underwater view of a large rock&#10;&#10;Description automatically generated">
            <a:extLst>
              <a:ext uri="{FF2B5EF4-FFF2-40B4-BE49-F238E27FC236}">
                <a16:creationId xmlns:a16="http://schemas.microsoft.com/office/drawing/2014/main" id="{1D9E55B1-3ADD-4BEA-9897-C192BFE2BA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4" b="23274"/>
          <a:stretch>
            <a:fillRect/>
          </a:stretch>
        </p:blipFill>
        <p:spPr>
          <a:xfrm>
            <a:off x="13031479" y="5293023"/>
            <a:ext cx="4773924" cy="175433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21C714C-4B69-413B-92E7-EFE41B30DD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229" y="7452474"/>
            <a:ext cx="2206306" cy="2082006"/>
          </a:xfrm>
          <a:prstGeom prst="rect">
            <a:avLst/>
          </a:prstGeom>
        </p:spPr>
      </p:pic>
      <p:pic>
        <p:nvPicPr>
          <p:cNvPr id="12" name="officeArt object" descr="Background pattern&#10;&#10;Description automatically generated">
            <a:extLst>
              <a:ext uri="{FF2B5EF4-FFF2-40B4-BE49-F238E27FC236}">
                <a16:creationId xmlns:a16="http://schemas.microsoft.com/office/drawing/2014/main" id="{2A02ADAC-7204-41B6-B1A6-B66A612585D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r="262"/>
          <a:stretch>
            <a:fillRect/>
          </a:stretch>
        </p:blipFill>
        <p:spPr>
          <a:xfrm>
            <a:off x="-1" y="0"/>
            <a:ext cx="7627620" cy="14827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>
            <a:hlinkClick r:id="rId8" tgtFrame="_blank"/>
            <a:extLst>
              <a:ext uri="{FF2B5EF4-FFF2-40B4-BE49-F238E27FC236}">
                <a16:creationId xmlns:a16="http://schemas.microsoft.com/office/drawing/2014/main" id="{47D74D95-CA63-4140-B8CA-11C6CCC48A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37" y="6743700"/>
            <a:ext cx="1905000" cy="114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525"/>
    </mc:Choice>
    <mc:Fallback xmlns="">
      <p:transition spd="slow" advTm="65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A4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5299" y="720090"/>
            <a:ext cx="8187183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C8914FAA-97F7-4C10-8004-12C86BDC5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744" y="965200"/>
            <a:ext cx="5912291" cy="83565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8187181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09A113-331D-4F32-AEF9-8D76EB2F7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15" y="965200"/>
            <a:ext cx="5933185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3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1"/>
    </mc:Choice>
    <mc:Fallback xmlns="">
      <p:transition spd="slow" advTm="2157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r="24218"/>
          <a:stretch/>
        </p:blipFill>
        <p:spPr>
          <a:xfrm>
            <a:off x="20" y="10"/>
            <a:ext cx="9143980" cy="10286990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A763E1-0510-420B-9786-5B78D29EA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r="16649"/>
          <a:stretch/>
        </p:blipFill>
        <p:spPr>
          <a:xfrm>
            <a:off x="9144000" y="10"/>
            <a:ext cx="9144000" cy="10286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8292" y="6302199"/>
            <a:ext cx="4051416" cy="989989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3600" b="1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Partnerships are key to success!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287" y="4142331"/>
            <a:ext cx="5427426" cy="20185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2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BEST PRACTICE</a:t>
            </a:r>
          </a:p>
        </p:txBody>
      </p:sp>
    </p:spTree>
    <p:extLst>
      <p:ext uri="{BB962C8B-B14F-4D97-AF65-F5344CB8AC3E}">
        <p14:creationId xmlns:p14="http://schemas.microsoft.com/office/powerpoint/2010/main" val="12465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"/>
    </mc:Choice>
    <mc:Fallback xmlns="">
      <p:transition spd="slow" advTm="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3DCC109-4193-4606-93CA-0F3415A02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18288000" cy="9144000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DE28A23-9412-40E4-B6C5-AF3BAAA2B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40" y="579120"/>
            <a:ext cx="2636520" cy="2636520"/>
          </a:xfrm>
          <a:prstGeom prst="rect">
            <a:avLst/>
          </a:prstGeom>
        </p:spPr>
      </p:pic>
      <p:pic>
        <p:nvPicPr>
          <p:cNvPr id="13" name="Picture 12" descr="A picture containing outdoor, rock&#10;&#10;Description automatically generated">
            <a:extLst>
              <a:ext uri="{FF2B5EF4-FFF2-40B4-BE49-F238E27FC236}">
                <a16:creationId xmlns:a16="http://schemas.microsoft.com/office/drawing/2014/main" id="{D064264C-F1A8-4D21-8D4C-E3A42B6D1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"/>
            <a:ext cx="6381750" cy="340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5342FD-A4C7-48E0-8725-A6BC6291A1C7}"/>
              </a:ext>
            </a:extLst>
          </p:cNvPr>
          <p:cNvSpPr txBox="1"/>
          <p:nvPr/>
        </p:nvSpPr>
        <p:spPr>
          <a:xfrm>
            <a:off x="2209800" y="9787235"/>
            <a:ext cx="1402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i="0" dirty="0" err="1">
                <a:solidFill>
                  <a:srgbClr val="FF0000"/>
                </a:solidFill>
                <a:effectLst/>
                <a:latin typeface="brandon-grotesque"/>
              </a:rPr>
              <a:t>eXXpedition</a:t>
            </a:r>
            <a:r>
              <a:rPr lang="en-GB" sz="2400" b="1" i="0" dirty="0">
                <a:solidFill>
                  <a:srgbClr val="FF0000"/>
                </a:solidFill>
                <a:effectLst/>
                <a:latin typeface="brandon-grotesque"/>
              </a:rPr>
              <a:t>: </a:t>
            </a:r>
            <a:r>
              <a:rPr lang="en-GB" sz="2400" b="1" i="0" dirty="0">
                <a:effectLst/>
                <a:latin typeface="brandon-grotesque"/>
              </a:rPr>
              <a:t>All-female voyages exploring ocean plastic pollution, helping people use their skills to solve it</a:t>
            </a:r>
            <a:r>
              <a:rPr lang="en-GB" b="1" i="0" dirty="0">
                <a:solidFill>
                  <a:srgbClr val="FFFFFF"/>
                </a:solidFill>
                <a:effectLst/>
                <a:latin typeface="brandon-grotesq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3"/>
    </mc:Choice>
    <mc:Fallback xmlns="">
      <p:transition spd="slow" advTm="168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A9688C-1707-4DF3-9E1E-22AA82DAF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7" b="3728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8" name="Freeform: Shape 2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6FBE8-D862-44F3-9564-437B8DADA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23164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567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47687"/>
            <a:ext cx="5724143" cy="290711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b="1">
                <a:latin typeface="+mn-lt"/>
              </a:rPr>
              <a:t>LESSON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3723883"/>
            <a:ext cx="5724144" cy="55415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6600" b="1" dirty="0"/>
              <a:t>We all need to be champions!</a:t>
            </a:r>
          </a:p>
        </p:txBody>
      </p:sp>
      <p:pic>
        <p:nvPicPr>
          <p:cNvPr id="6" name="Picture 5" descr="A group of people standing around 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E7EB704A-A564-4484-B630-3A56C17ED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168"/>
          <a:stretch/>
        </p:blipFill>
        <p:spPr>
          <a:xfrm>
            <a:off x="7356474" y="-6"/>
            <a:ext cx="10931526" cy="554155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r="-2" b="17954"/>
          <a:stretch/>
        </p:blipFill>
        <p:spPr>
          <a:xfrm>
            <a:off x="7090092" y="5704441"/>
            <a:ext cx="11208571" cy="4582565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60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2"/>
    </mc:Choice>
    <mc:Fallback xmlns="">
      <p:transition spd="slow" advTm="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534D8-6166-4113-971A-6AA2350F8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" y="16"/>
            <a:ext cx="6004529" cy="5083325"/>
          </a:xfrm>
          <a:prstGeom prst="rect">
            <a:avLst/>
          </a:prstGeom>
        </p:spPr>
      </p:pic>
      <p:pic>
        <p:nvPicPr>
          <p:cNvPr id="3" name="Picture 2" descr="A picture containing outdoor, sky, rock, water&#10;&#10;Description automatically generated">
            <a:extLst>
              <a:ext uri="{FF2B5EF4-FFF2-40B4-BE49-F238E27FC236}">
                <a16:creationId xmlns:a16="http://schemas.microsoft.com/office/drawing/2014/main" id="{EE47F198-E845-41E5-B08A-4E0C550C5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3" b="-3"/>
          <a:stretch/>
        </p:blipFill>
        <p:spPr>
          <a:xfrm>
            <a:off x="31" y="5215580"/>
            <a:ext cx="6004529" cy="5083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C20C0-9B4D-4482-8714-81FA34F8A1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" r="-1" b="-1"/>
          <a:stretch/>
        </p:blipFill>
        <p:spPr>
          <a:xfrm>
            <a:off x="6141719" y="15"/>
            <a:ext cx="6021071" cy="10286985"/>
          </a:xfrm>
          <a:prstGeom prst="rect">
            <a:avLst/>
          </a:prstGeom>
        </p:spPr>
      </p:pic>
      <p:pic>
        <p:nvPicPr>
          <p:cNvPr id="12" name="Picture 11" descr="A picture containing outdoor, tree, ground, sky&#10;&#10;Description automatically generated">
            <a:extLst>
              <a:ext uri="{FF2B5EF4-FFF2-40B4-BE49-F238E27FC236}">
                <a16:creationId xmlns:a16="http://schemas.microsoft.com/office/drawing/2014/main" id="{4C095A7D-F7C1-4E20-B293-4153C0449A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4" b="4"/>
          <a:stretch/>
        </p:blipFill>
        <p:spPr>
          <a:xfrm>
            <a:off x="12283441" y="15"/>
            <a:ext cx="6004559" cy="5074905"/>
          </a:xfrm>
          <a:prstGeom prst="rect">
            <a:avLst/>
          </a:prstGeom>
        </p:spPr>
      </p:pic>
      <p:pic>
        <p:nvPicPr>
          <p:cNvPr id="10" name="Picture 9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BEE6B917-5B6C-43B8-B9D0-1D7CF1EFEB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9" b="-3"/>
          <a:stretch/>
        </p:blipFill>
        <p:spPr>
          <a:xfrm>
            <a:off x="12299949" y="5203654"/>
            <a:ext cx="5988051" cy="5083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D4170-23EE-4FC2-BB5E-02FCC45E6CF5}"/>
              </a:ext>
            </a:extLst>
          </p:cNvPr>
          <p:cNvSpPr txBox="1"/>
          <p:nvPr/>
        </p:nvSpPr>
        <p:spPr>
          <a:xfrm>
            <a:off x="8460858" y="3995185"/>
            <a:ext cx="1371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n-JM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5C26B-476A-4751-AE51-20FE9DB6F7FE}"/>
              </a:ext>
            </a:extLst>
          </p:cNvPr>
          <p:cNvSpPr txBox="1"/>
          <p:nvPr/>
        </p:nvSpPr>
        <p:spPr>
          <a:xfrm>
            <a:off x="228600" y="4797921"/>
            <a:ext cx="17526000" cy="13388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Caribbean Countries are the biggest plastic polluter per capita in the world</a:t>
            </a:r>
          </a:p>
          <a:p>
            <a:pPr algn="ctr" defTabSz="1371600"/>
            <a:endParaRPr lang="en-US" sz="2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defTabSz="1371600"/>
            <a:r>
              <a:rPr lang="en-U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Caribbean Sea has one of the highest concentrations of floating plastic (2</a:t>
            </a:r>
            <a:r>
              <a:rPr lang="en-US" sz="2700" b="1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nd</a:t>
            </a:r>
            <a:r>
              <a:rPr lang="en-U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to Mediterranean Sea)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C4E582D1-6EEF-41D3-9389-90230447A79E}"/>
              </a:ext>
            </a:extLst>
          </p:cNvPr>
          <p:cNvSpPr/>
          <p:nvPr/>
        </p:nvSpPr>
        <p:spPr>
          <a:xfrm>
            <a:off x="610134" y="76200"/>
            <a:ext cx="4572000" cy="1028700"/>
          </a:xfrm>
          <a:prstGeom prst="wedgeEllipseCallout">
            <a:avLst>
              <a:gd name="adj1" fmla="val 51107"/>
              <a:gd name="adj2" fmla="val 5078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2DC8F-B360-437A-BEC5-99883040058B}"/>
              </a:ext>
            </a:extLst>
          </p:cNvPr>
          <p:cNvSpPr txBox="1"/>
          <p:nvPr/>
        </p:nvSpPr>
        <p:spPr>
          <a:xfrm>
            <a:off x="730785" y="242599"/>
            <a:ext cx="457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M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do I begin?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62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4"/>
    </mc:Choice>
    <mc:Fallback xmlns="">
      <p:transition spd="slow" advTm="1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r="9562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4" y="114300"/>
            <a:ext cx="5733283" cy="2849868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sz="6000" b="1" dirty="0">
                <a:latin typeface="+mn-lt"/>
              </a:rPr>
              <a:t>LESSON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0" y="6667500"/>
            <a:ext cx="9753600" cy="22098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4800" b="1" dirty="0"/>
              <a:t>It is a big problem but “one </a:t>
            </a:r>
            <a:r>
              <a:rPr lang="en-US" sz="4800" b="1" dirty="0" err="1"/>
              <a:t>one</a:t>
            </a:r>
            <a:r>
              <a:rPr lang="en-US" sz="4800" b="1" dirty="0"/>
              <a:t> coco full basket” –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/>
              <a:t>D</a:t>
            </a:r>
            <a:r>
              <a:rPr lang="en-GB" sz="4800" b="1" dirty="0"/>
              <a:t>o not expect to achieve success overnight!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441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0"/>
    </mc:Choice>
    <mc:Fallback xmlns="">
      <p:transition spd="slow" advTm="1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11" descr="C:\Users\mferr\AppData\Local\Microsoft\Windows\INetCache\Content.Word\map cleanseas.png">
            <a:extLst>
              <a:ext uri="{FF2B5EF4-FFF2-40B4-BE49-F238E27FC236}">
                <a16:creationId xmlns:a16="http://schemas.microsoft.com/office/drawing/2014/main" id="{29C5E520-8DAC-43BF-B435-1A35EE9DD11A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11168" r="16923" b="7464"/>
          <a:stretch/>
        </p:blipFill>
        <p:spPr bwMode="auto">
          <a:xfrm>
            <a:off x="2941321" y="76665"/>
            <a:ext cx="15343937" cy="102103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0" name="Group 3"/>
          <p:cNvGrpSpPr>
            <a:grpSpLocks noChangeAspect="1"/>
          </p:cNvGrpSpPr>
          <p:nvPr/>
        </p:nvGrpSpPr>
        <p:grpSpPr>
          <a:xfrm>
            <a:off x="5360423" y="369617"/>
            <a:ext cx="780075" cy="780774"/>
            <a:chOff x="8673518" y="258690"/>
            <a:chExt cx="3961252" cy="3964802"/>
          </a:xfrm>
        </p:grpSpPr>
        <p:sp>
          <p:nvSpPr>
            <p:cNvPr id="152" name="Freeform 17"/>
            <p:cNvSpPr>
              <a:spLocks/>
            </p:cNvSpPr>
            <p:nvPr/>
          </p:nvSpPr>
          <p:spPr bwMode="auto">
            <a:xfrm rot="20051619">
              <a:off x="9993265" y="888444"/>
              <a:ext cx="503018" cy="506585"/>
            </a:xfrm>
            <a:custGeom>
              <a:avLst/>
              <a:gdLst>
                <a:gd name="T0" fmla="*/ 142 w 282"/>
                <a:gd name="T1" fmla="*/ 284 h 284"/>
                <a:gd name="T2" fmla="*/ 0 w 282"/>
                <a:gd name="T3" fmla="*/ 142 h 284"/>
                <a:gd name="T4" fmla="*/ 142 w 282"/>
                <a:gd name="T5" fmla="*/ 0 h 284"/>
                <a:gd name="T6" fmla="*/ 282 w 282"/>
                <a:gd name="T7" fmla="*/ 142 h 284"/>
                <a:gd name="T8" fmla="*/ 142 w 282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4">
                  <a:moveTo>
                    <a:pt x="142" y="284"/>
                  </a:moveTo>
                  <a:lnTo>
                    <a:pt x="0" y="142"/>
                  </a:lnTo>
                  <a:lnTo>
                    <a:pt x="142" y="0"/>
                  </a:lnTo>
                  <a:lnTo>
                    <a:pt x="282" y="142"/>
                  </a:lnTo>
                  <a:lnTo>
                    <a:pt x="142" y="28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53" name="Freeform 17"/>
            <p:cNvSpPr>
              <a:spLocks/>
            </p:cNvSpPr>
            <p:nvPr/>
          </p:nvSpPr>
          <p:spPr bwMode="auto">
            <a:xfrm rot="953634">
              <a:off x="10835778" y="873761"/>
              <a:ext cx="503018" cy="506585"/>
            </a:xfrm>
            <a:custGeom>
              <a:avLst/>
              <a:gdLst>
                <a:gd name="T0" fmla="*/ 142 w 282"/>
                <a:gd name="T1" fmla="*/ 284 h 284"/>
                <a:gd name="T2" fmla="*/ 0 w 282"/>
                <a:gd name="T3" fmla="*/ 142 h 284"/>
                <a:gd name="T4" fmla="*/ 142 w 282"/>
                <a:gd name="T5" fmla="*/ 0 h 284"/>
                <a:gd name="T6" fmla="*/ 282 w 282"/>
                <a:gd name="T7" fmla="*/ 142 h 284"/>
                <a:gd name="T8" fmla="*/ 142 w 282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4">
                  <a:moveTo>
                    <a:pt x="142" y="284"/>
                  </a:moveTo>
                  <a:lnTo>
                    <a:pt x="0" y="142"/>
                  </a:lnTo>
                  <a:lnTo>
                    <a:pt x="142" y="0"/>
                  </a:lnTo>
                  <a:lnTo>
                    <a:pt x="282" y="142"/>
                  </a:lnTo>
                  <a:lnTo>
                    <a:pt x="142" y="28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54" name="Oval 18"/>
            <p:cNvSpPr>
              <a:spLocks noChangeArrowheads="1"/>
            </p:cNvSpPr>
            <p:nvPr/>
          </p:nvSpPr>
          <p:spPr bwMode="auto">
            <a:xfrm>
              <a:off x="10656733" y="258690"/>
              <a:ext cx="1061332" cy="106311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55" name="Freeform 8"/>
            <p:cNvSpPr>
              <a:spLocks/>
            </p:cNvSpPr>
            <p:nvPr/>
          </p:nvSpPr>
          <p:spPr bwMode="auto">
            <a:xfrm>
              <a:off x="10408525" y="3076540"/>
              <a:ext cx="503018" cy="506585"/>
            </a:xfrm>
            <a:custGeom>
              <a:avLst/>
              <a:gdLst>
                <a:gd name="T0" fmla="*/ 142 w 282"/>
                <a:gd name="T1" fmla="*/ 0 h 284"/>
                <a:gd name="T2" fmla="*/ 282 w 282"/>
                <a:gd name="T3" fmla="*/ 142 h 284"/>
                <a:gd name="T4" fmla="*/ 142 w 282"/>
                <a:gd name="T5" fmla="*/ 284 h 284"/>
                <a:gd name="T6" fmla="*/ 0 w 282"/>
                <a:gd name="T7" fmla="*/ 142 h 284"/>
                <a:gd name="T8" fmla="*/ 142 w 282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84">
                  <a:moveTo>
                    <a:pt x="142" y="0"/>
                  </a:moveTo>
                  <a:lnTo>
                    <a:pt x="282" y="142"/>
                  </a:lnTo>
                  <a:lnTo>
                    <a:pt x="142" y="284"/>
                  </a:lnTo>
                  <a:lnTo>
                    <a:pt x="0" y="14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56" name="Oval 9"/>
            <p:cNvSpPr>
              <a:spLocks noChangeArrowheads="1"/>
            </p:cNvSpPr>
            <p:nvPr/>
          </p:nvSpPr>
          <p:spPr bwMode="auto">
            <a:xfrm>
              <a:off x="10130260" y="3162160"/>
              <a:ext cx="1061332" cy="106133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57" name="Rectangle 23"/>
            <p:cNvSpPr>
              <a:spLocks noChangeArrowheads="1"/>
            </p:cNvSpPr>
            <p:nvPr/>
          </p:nvSpPr>
          <p:spPr bwMode="auto">
            <a:xfrm rot="601397">
              <a:off x="11470885" y="1441672"/>
              <a:ext cx="358534" cy="35675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miter lim="800000"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58" name="Freeform 24"/>
            <p:cNvSpPr>
              <a:spLocks/>
            </p:cNvSpPr>
            <p:nvPr/>
          </p:nvSpPr>
          <p:spPr bwMode="auto">
            <a:xfrm>
              <a:off x="11378255" y="850959"/>
              <a:ext cx="1166573" cy="1166572"/>
            </a:xfrm>
            <a:custGeom>
              <a:avLst/>
              <a:gdLst>
                <a:gd name="T0" fmla="*/ 541 w 659"/>
                <a:gd name="T1" fmla="*/ 541 h 659"/>
                <a:gd name="T2" fmla="*/ 117 w 659"/>
                <a:gd name="T3" fmla="*/ 541 h 659"/>
                <a:gd name="T4" fmla="*/ 117 w 659"/>
                <a:gd name="T5" fmla="*/ 117 h 659"/>
                <a:gd name="T6" fmla="*/ 541 w 659"/>
                <a:gd name="T7" fmla="*/ 117 h 659"/>
                <a:gd name="T8" fmla="*/ 541 w 659"/>
                <a:gd name="T9" fmla="*/ 54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659">
                  <a:moveTo>
                    <a:pt x="541" y="541"/>
                  </a:moveTo>
                  <a:cubicBezTo>
                    <a:pt x="424" y="659"/>
                    <a:pt x="234" y="659"/>
                    <a:pt x="117" y="541"/>
                  </a:cubicBezTo>
                  <a:cubicBezTo>
                    <a:pt x="0" y="424"/>
                    <a:pt x="0" y="234"/>
                    <a:pt x="117" y="117"/>
                  </a:cubicBezTo>
                  <a:cubicBezTo>
                    <a:pt x="234" y="0"/>
                    <a:pt x="424" y="0"/>
                    <a:pt x="541" y="117"/>
                  </a:cubicBezTo>
                  <a:cubicBezTo>
                    <a:pt x="659" y="234"/>
                    <a:pt x="659" y="424"/>
                    <a:pt x="541" y="54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59" name="Rectangle 26"/>
            <p:cNvSpPr>
              <a:spLocks noChangeArrowheads="1"/>
            </p:cNvSpPr>
            <p:nvPr/>
          </p:nvSpPr>
          <p:spPr bwMode="auto">
            <a:xfrm>
              <a:off x="9741818" y="2921355"/>
              <a:ext cx="356750" cy="35675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miter lim="800000"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60" name="Freeform 27"/>
            <p:cNvSpPr>
              <a:spLocks/>
            </p:cNvSpPr>
            <p:nvPr/>
          </p:nvSpPr>
          <p:spPr bwMode="auto">
            <a:xfrm>
              <a:off x="9093901" y="2773303"/>
              <a:ext cx="1166573" cy="1164789"/>
            </a:xfrm>
            <a:custGeom>
              <a:avLst/>
              <a:gdLst>
                <a:gd name="T0" fmla="*/ 118 w 659"/>
                <a:gd name="T1" fmla="*/ 117 h 658"/>
                <a:gd name="T2" fmla="*/ 542 w 659"/>
                <a:gd name="T3" fmla="*/ 117 h 658"/>
                <a:gd name="T4" fmla="*/ 542 w 659"/>
                <a:gd name="T5" fmla="*/ 541 h 658"/>
                <a:gd name="T6" fmla="*/ 118 w 659"/>
                <a:gd name="T7" fmla="*/ 541 h 658"/>
                <a:gd name="T8" fmla="*/ 118 w 659"/>
                <a:gd name="T9" fmla="*/ 11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658">
                  <a:moveTo>
                    <a:pt x="118" y="117"/>
                  </a:moveTo>
                  <a:cubicBezTo>
                    <a:pt x="235" y="0"/>
                    <a:pt x="425" y="0"/>
                    <a:pt x="542" y="117"/>
                  </a:cubicBezTo>
                  <a:cubicBezTo>
                    <a:pt x="659" y="234"/>
                    <a:pt x="659" y="424"/>
                    <a:pt x="542" y="541"/>
                  </a:cubicBezTo>
                  <a:cubicBezTo>
                    <a:pt x="425" y="658"/>
                    <a:pt x="235" y="658"/>
                    <a:pt x="118" y="541"/>
                  </a:cubicBezTo>
                  <a:cubicBezTo>
                    <a:pt x="0" y="424"/>
                    <a:pt x="0" y="234"/>
                    <a:pt x="118" y="11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63" name="Freeform 29"/>
            <p:cNvSpPr>
              <a:spLocks/>
            </p:cNvSpPr>
            <p:nvPr/>
          </p:nvSpPr>
          <p:spPr bwMode="auto">
            <a:xfrm>
              <a:off x="11503455" y="2162016"/>
              <a:ext cx="504802" cy="506585"/>
            </a:xfrm>
            <a:custGeom>
              <a:avLst/>
              <a:gdLst>
                <a:gd name="T0" fmla="*/ 0 w 283"/>
                <a:gd name="T1" fmla="*/ 142 h 284"/>
                <a:gd name="T2" fmla="*/ 142 w 283"/>
                <a:gd name="T3" fmla="*/ 0 h 284"/>
                <a:gd name="T4" fmla="*/ 283 w 283"/>
                <a:gd name="T5" fmla="*/ 142 h 284"/>
                <a:gd name="T6" fmla="*/ 142 w 283"/>
                <a:gd name="T7" fmla="*/ 284 h 284"/>
                <a:gd name="T8" fmla="*/ 0 w 283"/>
                <a:gd name="T9" fmla="*/ 14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4">
                  <a:moveTo>
                    <a:pt x="0" y="142"/>
                  </a:moveTo>
                  <a:lnTo>
                    <a:pt x="142" y="0"/>
                  </a:lnTo>
                  <a:lnTo>
                    <a:pt x="283" y="142"/>
                  </a:lnTo>
                  <a:lnTo>
                    <a:pt x="142" y="284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64" name="Oval 30"/>
            <p:cNvSpPr>
              <a:spLocks noChangeArrowheads="1"/>
            </p:cNvSpPr>
            <p:nvPr/>
          </p:nvSpPr>
          <p:spPr bwMode="auto">
            <a:xfrm>
              <a:off x="11573438" y="1897606"/>
              <a:ext cx="1061332" cy="106311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65" name="Freeform 32"/>
            <p:cNvSpPr>
              <a:spLocks/>
            </p:cNvSpPr>
            <p:nvPr/>
          </p:nvSpPr>
          <p:spPr bwMode="auto">
            <a:xfrm>
              <a:off x="9300030" y="2189726"/>
              <a:ext cx="504802" cy="506585"/>
            </a:xfrm>
            <a:custGeom>
              <a:avLst/>
              <a:gdLst>
                <a:gd name="T0" fmla="*/ 283 w 283"/>
                <a:gd name="T1" fmla="*/ 142 h 284"/>
                <a:gd name="T2" fmla="*/ 141 w 283"/>
                <a:gd name="T3" fmla="*/ 284 h 284"/>
                <a:gd name="T4" fmla="*/ 0 w 283"/>
                <a:gd name="T5" fmla="*/ 142 h 284"/>
                <a:gd name="T6" fmla="*/ 141 w 283"/>
                <a:gd name="T7" fmla="*/ 0 h 284"/>
                <a:gd name="T8" fmla="*/ 283 w 283"/>
                <a:gd name="T9" fmla="*/ 14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4">
                  <a:moveTo>
                    <a:pt x="283" y="142"/>
                  </a:moveTo>
                  <a:lnTo>
                    <a:pt x="141" y="284"/>
                  </a:lnTo>
                  <a:lnTo>
                    <a:pt x="0" y="142"/>
                  </a:lnTo>
                  <a:lnTo>
                    <a:pt x="141" y="0"/>
                  </a:lnTo>
                  <a:lnTo>
                    <a:pt x="283" y="142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66" name="Oval 33"/>
            <p:cNvSpPr>
              <a:spLocks noChangeArrowheads="1"/>
            </p:cNvSpPr>
            <p:nvPr/>
          </p:nvSpPr>
          <p:spPr bwMode="auto">
            <a:xfrm>
              <a:off x="8673518" y="1925316"/>
              <a:ext cx="1061332" cy="106311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67" name="Rectangle 47"/>
            <p:cNvSpPr>
              <a:spLocks noChangeArrowheads="1"/>
            </p:cNvSpPr>
            <p:nvPr/>
          </p:nvSpPr>
          <p:spPr bwMode="auto">
            <a:xfrm>
              <a:off x="11207645" y="2921355"/>
              <a:ext cx="358534" cy="35675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miter lim="800000"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68" name="Freeform 48"/>
            <p:cNvSpPr>
              <a:spLocks/>
            </p:cNvSpPr>
            <p:nvPr/>
          </p:nvSpPr>
          <p:spPr bwMode="auto">
            <a:xfrm>
              <a:off x="11059594" y="2773303"/>
              <a:ext cx="1166573" cy="1164789"/>
            </a:xfrm>
            <a:custGeom>
              <a:avLst/>
              <a:gdLst>
                <a:gd name="T0" fmla="*/ 117 w 659"/>
                <a:gd name="T1" fmla="*/ 541 h 658"/>
                <a:gd name="T2" fmla="*/ 117 w 659"/>
                <a:gd name="T3" fmla="*/ 117 h 658"/>
                <a:gd name="T4" fmla="*/ 541 w 659"/>
                <a:gd name="T5" fmla="*/ 117 h 658"/>
                <a:gd name="T6" fmla="*/ 541 w 659"/>
                <a:gd name="T7" fmla="*/ 541 h 658"/>
                <a:gd name="T8" fmla="*/ 117 w 659"/>
                <a:gd name="T9" fmla="*/ 541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658">
                  <a:moveTo>
                    <a:pt x="117" y="541"/>
                  </a:moveTo>
                  <a:cubicBezTo>
                    <a:pt x="0" y="424"/>
                    <a:pt x="0" y="234"/>
                    <a:pt x="117" y="117"/>
                  </a:cubicBezTo>
                  <a:cubicBezTo>
                    <a:pt x="234" y="0"/>
                    <a:pt x="424" y="0"/>
                    <a:pt x="541" y="117"/>
                  </a:cubicBezTo>
                  <a:cubicBezTo>
                    <a:pt x="659" y="234"/>
                    <a:pt x="659" y="424"/>
                    <a:pt x="541" y="541"/>
                  </a:cubicBezTo>
                  <a:cubicBezTo>
                    <a:pt x="424" y="658"/>
                    <a:pt x="234" y="658"/>
                    <a:pt x="117" y="541"/>
                  </a:cubicBezTo>
                  <a:close/>
                </a:path>
              </a:pathLst>
            </a:custGeom>
            <a:solidFill>
              <a:srgbClr val="9379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prstClr val="black"/>
                </a:solidFill>
                <a:latin typeface="Raleway" panose="020B0003030101060003"/>
              </a:endParaRPr>
            </a:p>
          </p:txBody>
        </p:sp>
        <p:sp>
          <p:nvSpPr>
            <p:cNvPr id="169" name="Rectangle 50"/>
            <p:cNvSpPr>
              <a:spLocks noChangeArrowheads="1"/>
            </p:cNvSpPr>
            <p:nvPr/>
          </p:nvSpPr>
          <p:spPr bwMode="auto">
            <a:xfrm rot="21194834">
              <a:off x="9498811" y="1417921"/>
              <a:ext cx="356750" cy="35675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miter lim="800000"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70" name="Freeform 51"/>
            <p:cNvSpPr>
              <a:spLocks/>
            </p:cNvSpPr>
            <p:nvPr/>
          </p:nvSpPr>
          <p:spPr bwMode="auto">
            <a:xfrm>
              <a:off x="8761385" y="878669"/>
              <a:ext cx="1166573" cy="1166572"/>
            </a:xfrm>
            <a:custGeom>
              <a:avLst/>
              <a:gdLst>
                <a:gd name="T0" fmla="*/ 542 w 659"/>
                <a:gd name="T1" fmla="*/ 117 h 659"/>
                <a:gd name="T2" fmla="*/ 542 w 659"/>
                <a:gd name="T3" fmla="*/ 541 h 659"/>
                <a:gd name="T4" fmla="*/ 118 w 659"/>
                <a:gd name="T5" fmla="*/ 541 h 659"/>
                <a:gd name="T6" fmla="*/ 118 w 659"/>
                <a:gd name="T7" fmla="*/ 117 h 659"/>
                <a:gd name="T8" fmla="*/ 542 w 659"/>
                <a:gd name="T9" fmla="*/ 117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659">
                  <a:moveTo>
                    <a:pt x="542" y="117"/>
                  </a:moveTo>
                  <a:cubicBezTo>
                    <a:pt x="659" y="234"/>
                    <a:pt x="659" y="424"/>
                    <a:pt x="542" y="541"/>
                  </a:cubicBezTo>
                  <a:cubicBezTo>
                    <a:pt x="425" y="659"/>
                    <a:pt x="235" y="659"/>
                    <a:pt x="118" y="541"/>
                  </a:cubicBezTo>
                  <a:cubicBezTo>
                    <a:pt x="0" y="424"/>
                    <a:pt x="0" y="234"/>
                    <a:pt x="118" y="117"/>
                  </a:cubicBezTo>
                  <a:cubicBezTo>
                    <a:pt x="235" y="0"/>
                    <a:pt x="425" y="0"/>
                    <a:pt x="542" y="11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  <p:sp>
          <p:nvSpPr>
            <p:cNvPr id="171" name="Oval 18"/>
            <p:cNvSpPr>
              <a:spLocks noChangeArrowheads="1"/>
            </p:cNvSpPr>
            <p:nvPr/>
          </p:nvSpPr>
          <p:spPr bwMode="auto">
            <a:xfrm>
              <a:off x="9617004" y="270441"/>
              <a:ext cx="1061332" cy="106311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937963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>
                <a:defRPr/>
              </a:pPr>
              <a:endParaRPr lang="id-ID" sz="2700" dirty="0">
                <a:solidFill>
                  <a:srgbClr val="937963"/>
                </a:solidFill>
                <a:latin typeface="Raleway" panose="020B0003030101060003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61ABD86-359B-45CD-BB51-825FC4A4A92C}"/>
              </a:ext>
            </a:extLst>
          </p:cNvPr>
          <p:cNvSpPr/>
          <p:nvPr/>
        </p:nvSpPr>
        <p:spPr>
          <a:xfrm>
            <a:off x="210315" y="4833776"/>
            <a:ext cx="261688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spcAft>
                <a:spcPts val="120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Lato"/>
                <a:ea typeface="Times New Roman" panose="02020603050405020304" pitchFamily="18" charset="0"/>
                <a:cs typeface="Times New Roman" panose="02020603050405020304" pitchFamily="18" charset="0"/>
              </a:rPr>
              <a:t>In Latin America &amp;  Caribbean</a:t>
            </a:r>
          </a:p>
          <a:p>
            <a:pPr defTabSz="1371600">
              <a:spcAft>
                <a:spcPts val="1200"/>
              </a:spcAft>
              <a:defRPr/>
            </a:pPr>
            <a:endParaRPr lang="en-US" sz="3600" dirty="0">
              <a:solidFill>
                <a:prstClr val="black"/>
              </a:solidFill>
              <a:latin typeface="Lat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Aft>
                <a:spcPts val="120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Lato"/>
                <a:ea typeface="Times New Roman" panose="02020603050405020304" pitchFamily="18" charset="0"/>
                <a:cs typeface="Times New Roman" panose="02020603050405020304" pitchFamily="18" charset="0"/>
              </a:rPr>
              <a:t>&gt; 20 countries </a:t>
            </a:r>
            <a:endParaRPr lang="en-US" sz="3600" b="1" dirty="0">
              <a:solidFill>
                <a:srgbClr val="FF0000"/>
              </a:solidFill>
              <a:latin typeface="Lat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9A31F1-FC7C-49DC-B8DC-2319E1975337}"/>
              </a:ext>
            </a:extLst>
          </p:cNvPr>
          <p:cNvSpPr/>
          <p:nvPr/>
        </p:nvSpPr>
        <p:spPr>
          <a:xfrm>
            <a:off x="2990158" y="6485645"/>
            <a:ext cx="318869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1650" b="1" i="1" dirty="0">
                <a:solidFill>
                  <a:prstClr val="black"/>
                </a:solidFill>
                <a:latin typeface="Lato Light"/>
              </a:rPr>
              <a:t>Source: http://www.cleanseas.org/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48EFD-CE64-40BD-8617-89AB1B5248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54" y="7986381"/>
            <a:ext cx="1484780" cy="12459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5E7F56-FD88-419A-A078-AB7C7BD2BB50}"/>
              </a:ext>
            </a:extLst>
          </p:cNvPr>
          <p:cNvSpPr/>
          <p:nvPr/>
        </p:nvSpPr>
        <p:spPr>
          <a:xfrm>
            <a:off x="2941320" y="7182952"/>
            <a:ext cx="4130040" cy="23544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44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Lato Light"/>
              </a:rPr>
              <a:t>&gt;60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C391F-E04E-4A25-9028-DF3133798F42}"/>
              </a:ext>
            </a:extLst>
          </p:cNvPr>
          <p:cNvSpPr txBox="1"/>
          <p:nvPr/>
        </p:nvSpPr>
        <p:spPr>
          <a:xfrm>
            <a:off x="117120" y="924525"/>
            <a:ext cx="2803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JM" sz="3000" b="1" dirty="0">
                <a:solidFill>
                  <a:prstClr val="black"/>
                </a:solidFill>
                <a:latin typeface="Calibri" panose="020F0502020204030204"/>
              </a:rPr>
              <a:t>Partnerships for Education, Awareness &amp; Advocacy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E817F-4D99-455E-8813-D9E585638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725019"/>
            <a:ext cx="9141257" cy="5879021"/>
          </a:xfrm>
          <a:prstGeom prst="rect">
            <a:avLst/>
          </a:prstGeom>
          <a:solidFill>
            <a:schemeClr val="accent1">
              <a:lumMod val="40000"/>
              <a:lumOff val="60000"/>
              <a:alpha val="7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20">
        <p:fade/>
      </p:transition>
    </mc:Choice>
    <mc:Fallback xmlns="">
      <p:transition spd="med" advTm="1082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r="9562"/>
          <a:stretch/>
        </p:blipFill>
        <p:spPr>
          <a:xfrm>
            <a:off x="0" y="10"/>
            <a:ext cx="14504463" cy="10286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4" y="114300"/>
            <a:ext cx="5733283" cy="2849868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sz="6000" b="1" dirty="0">
                <a:latin typeface="+mn-lt"/>
              </a:rPr>
              <a:t>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0" y="6667500"/>
            <a:ext cx="9753600" cy="3429000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GB" sz="7200" b="1" dirty="0"/>
              <a:t>Find the right entry points, 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GB" sz="7200" b="1" dirty="0"/>
              <a:t>Be opportunistic &amp; </a:t>
            </a:r>
            <a:br>
              <a:rPr lang="en-GB" sz="7200" b="1" dirty="0"/>
            </a:br>
            <a:r>
              <a:rPr lang="en-GB" sz="7200" b="1" dirty="0"/>
              <a:t>Sustain Awareness</a:t>
            </a:r>
            <a:br>
              <a:rPr lang="en-GB" sz="7200" dirty="0"/>
            </a:br>
            <a:br>
              <a:rPr lang="en-GB" sz="7200" dirty="0"/>
            </a:b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467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"/>
    </mc:Choice>
    <mc:Fallback xmlns="">
      <p:transition spd="slow" advTm="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D0121B-20AF-4625-AC16-586503D33A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3" b="24033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D88F9-F60D-4E59-B80E-794920C744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5"/>
    </mc:Choice>
    <mc:Fallback xmlns="">
      <p:transition spd="slow" advTm="99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7F2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1AE26-A2CE-4B19-B50F-66A8EBAC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244" y="928021"/>
            <a:ext cx="3920808" cy="71918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Tim </a:t>
            </a:r>
            <a:r>
              <a:rPr lang="en-US" sz="5400" b="1" dirty="0" err="1">
                <a:solidFill>
                  <a:srgbClr val="FFFFFF"/>
                </a:solidFill>
              </a:rPr>
              <a:t>Tim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i="1" dirty="0">
                <a:solidFill>
                  <a:srgbClr val="FFFF00"/>
                </a:solidFill>
              </a:rPr>
              <a:t>“</a:t>
            </a:r>
            <a:r>
              <a:rPr lang="en-US" sz="5400" i="1" dirty="0" err="1">
                <a:solidFill>
                  <a:srgbClr val="FFFF00"/>
                </a:solidFill>
              </a:rPr>
              <a:t>Bois</a:t>
            </a:r>
            <a:r>
              <a:rPr lang="en-US" sz="5400" i="1" dirty="0">
                <a:solidFill>
                  <a:srgbClr val="FFFF00"/>
                </a:solidFill>
              </a:rPr>
              <a:t> Sec”</a:t>
            </a:r>
            <a:br>
              <a:rPr lang="en-US" sz="5400" b="1" dirty="0">
                <a:solidFill>
                  <a:srgbClr val="FFFFFF"/>
                </a:solidFill>
              </a:rPr>
            </a:br>
            <a:br>
              <a:rPr lang="en-US" sz="5400" b="1" dirty="0">
                <a:solidFill>
                  <a:srgbClr val="FFFFFF"/>
                </a:solidFill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</a:t>
            </a:r>
            <a:br>
              <a:rPr lang="en-US" sz="5400" b="1" dirty="0">
                <a:solidFill>
                  <a:srgbClr val="FFFFFF"/>
                </a:solidFill>
                <a:latin typeface="Calibri Light" panose="020F0302020204030204"/>
              </a:rPr>
            </a:b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“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Bois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Sec”</a:t>
            </a:r>
            <a:br>
              <a:rPr lang="en-US" sz="5400" b="1" dirty="0">
                <a:solidFill>
                  <a:srgbClr val="FFFFFF"/>
                </a:solidFill>
              </a:rPr>
            </a:br>
            <a:br>
              <a:rPr lang="en-US" sz="5400" b="1" dirty="0">
                <a:solidFill>
                  <a:srgbClr val="FFFFFF"/>
                </a:solidFill>
              </a:rPr>
            </a:br>
            <a:br>
              <a:rPr lang="en-US" sz="5400" b="1" dirty="0">
                <a:solidFill>
                  <a:srgbClr val="FFFFFF"/>
                </a:solidFill>
              </a:rPr>
            </a:b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Our </a:t>
            </a:r>
            <a:r>
              <a:rPr lang="en-US" sz="5400" b="1" dirty="0" err="1">
                <a:solidFill>
                  <a:srgbClr val="FFFFFF"/>
                </a:solidFill>
              </a:rPr>
              <a:t>Talanoa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031" y="726948"/>
            <a:ext cx="12193524" cy="858621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0A9963B5-C5C1-49ED-91C5-A0E971C56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r="2790"/>
          <a:stretch/>
        </p:blipFill>
        <p:spPr>
          <a:xfrm>
            <a:off x="1464376" y="1413807"/>
            <a:ext cx="10744833" cy="7212498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61454B-AB4C-445C-AEA9-FEA1271DD48C}"/>
              </a:ext>
            </a:extLst>
          </p:cNvPr>
          <p:cNvSpPr txBox="1"/>
          <p:nvPr/>
        </p:nvSpPr>
        <p:spPr>
          <a:xfrm>
            <a:off x="1371600" y="87850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Chronicle   November 9, 2018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8461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5"/>
    </mc:Choice>
    <mc:Fallback xmlns="">
      <p:transition spd="slow" advTm="1653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r="9562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4" y="114300"/>
            <a:ext cx="5733283" cy="2849868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sz="6000" b="1" dirty="0">
                <a:latin typeface="+mn-lt"/>
              </a:rPr>
              <a:t>LESSON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0" y="6667500"/>
            <a:ext cx="9753600" cy="152400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7200" b="1" dirty="0"/>
              <a:t>Be Brave  -Sometimes you need a leap of faith</a:t>
            </a:r>
          </a:p>
        </p:txBody>
      </p:sp>
    </p:spTree>
    <p:extLst>
      <p:ext uri="{BB962C8B-B14F-4D97-AF65-F5344CB8AC3E}">
        <p14:creationId xmlns:p14="http://schemas.microsoft.com/office/powerpoint/2010/main" val="18778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6"/>
    </mc:Choice>
    <mc:Fallback xmlns="">
      <p:transition spd="slow" advTm="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43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5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77BCCB-98B8-4F27-AB09-C6216CE8F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r="2" b="28965"/>
          <a:stretch/>
        </p:blipFill>
        <p:spPr>
          <a:xfrm>
            <a:off x="990600" y="965200"/>
            <a:ext cx="6291263" cy="5297488"/>
          </a:xfrm>
          <a:prstGeom prst="rect">
            <a:avLst/>
          </a:prstGeom>
        </p:spPr>
      </p:pic>
      <p:pic>
        <p:nvPicPr>
          <p:cNvPr id="30" name="Picture 2" descr="UNEP Report Examines Marine Litter in Caribbean Region ...">
            <a:extLst>
              <a:ext uri="{FF2B5EF4-FFF2-40B4-BE49-F238E27FC236}">
                <a16:creationId xmlns:a16="http://schemas.microsoft.com/office/drawing/2014/main" id="{B8AAEDBE-6039-4F27-B79E-A28867447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09"/>
          <a:stretch/>
        </p:blipFill>
        <p:spPr bwMode="auto">
          <a:xfrm>
            <a:off x="990600" y="6335713"/>
            <a:ext cx="2671763" cy="2984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2A89EE87-E0D5-482A-AD35-3BCC04B3C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r="2" b="18935"/>
          <a:stretch/>
        </p:blipFill>
        <p:spPr>
          <a:xfrm>
            <a:off x="3736975" y="6335713"/>
            <a:ext cx="3546475" cy="2984500"/>
          </a:xfrm>
          <a:prstGeom prst="rect">
            <a:avLst/>
          </a:prstGeom>
        </p:spPr>
      </p:pic>
      <p:pic>
        <p:nvPicPr>
          <p:cNvPr id="9" name="Picture 8" descr="A turtle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D684ED34-0662-47D5-95EC-58486F1ADB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5" r="2" b="21107"/>
          <a:stretch/>
        </p:blipFill>
        <p:spPr>
          <a:xfrm>
            <a:off x="7356475" y="965200"/>
            <a:ext cx="4930775" cy="4129088"/>
          </a:xfrm>
          <a:prstGeom prst="rect">
            <a:avLst/>
          </a:prstGeom>
        </p:spPr>
      </p:pic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78A59B9-833A-463E-B784-6B9A8A7D9F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7" r="-2" b="26428"/>
          <a:stretch/>
        </p:blipFill>
        <p:spPr>
          <a:xfrm>
            <a:off x="12361863" y="965200"/>
            <a:ext cx="4935538" cy="4129088"/>
          </a:xfrm>
          <a:prstGeom prst="rect">
            <a:avLst/>
          </a:prstGeom>
        </p:spPr>
      </p:pic>
      <p:pic>
        <p:nvPicPr>
          <p:cNvPr id="15" name="Content Placeholder 6" descr="Graphical user interface, application, website, PowerPoint&#10;&#10;Description automatically generated">
            <a:extLst>
              <a:ext uri="{FF2B5EF4-FFF2-40B4-BE49-F238E27FC236}">
                <a16:creationId xmlns:a16="http://schemas.microsoft.com/office/drawing/2014/main" id="{C4BB6A03-BD26-4152-84F4-C8E1BB944A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2" b="6354"/>
          <a:stretch/>
        </p:blipFill>
        <p:spPr>
          <a:xfrm>
            <a:off x="7356475" y="5167313"/>
            <a:ext cx="4935538" cy="4152900"/>
          </a:xfrm>
          <a:prstGeom prst="rect">
            <a:avLst/>
          </a:prstGeom>
        </p:spPr>
      </p:pic>
      <p:pic>
        <p:nvPicPr>
          <p:cNvPr id="12" name="Picture 1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EBB0228-E0EF-4CFA-8A63-CF44757310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r="1" b="23709"/>
          <a:stretch/>
        </p:blipFill>
        <p:spPr>
          <a:xfrm>
            <a:off x="12365038" y="5167313"/>
            <a:ext cx="493236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73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47687"/>
            <a:ext cx="5724143" cy="290711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b="1">
                <a:latin typeface="+mn-lt"/>
              </a:rPr>
              <a:t>LESSON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3723883"/>
            <a:ext cx="5724144" cy="55415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4800" b="1" dirty="0"/>
              <a:t>We </a:t>
            </a:r>
            <a:r>
              <a:rPr lang="en-US" sz="4800" b="1" u="sng" dirty="0"/>
              <a:t>can</a:t>
            </a:r>
            <a:r>
              <a:rPr lang="en-US" sz="4800" b="1" dirty="0"/>
              <a:t> influence the Regional &amp; Global Policy Agenda if we are at the table!</a:t>
            </a:r>
          </a:p>
        </p:txBody>
      </p:sp>
      <p:pic>
        <p:nvPicPr>
          <p:cNvPr id="6" name="Picture 5" descr="A group of people standing around 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423FD5BD-FFDE-4D0C-BBF1-372C80180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168"/>
          <a:stretch/>
        </p:blipFill>
        <p:spPr>
          <a:xfrm>
            <a:off x="7356474" y="-6"/>
            <a:ext cx="10931526" cy="554155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r="-2" b="17954"/>
          <a:stretch/>
        </p:blipFill>
        <p:spPr>
          <a:xfrm>
            <a:off x="7090092" y="5704441"/>
            <a:ext cx="11208571" cy="4582565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983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4AC1CE-6EF0-43D3-B25A-61F01FFDD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9" r="1" b="17838"/>
          <a:stretch/>
        </p:blipFill>
        <p:spPr>
          <a:xfrm>
            <a:off x="8433349" y="10"/>
            <a:ext cx="9854654" cy="562609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5C73BC-428E-4A47-89BD-D0C5B08B0D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8" r="-2" b="34271"/>
          <a:stretch/>
        </p:blipFill>
        <p:spPr>
          <a:xfrm>
            <a:off x="6273016" y="5831841"/>
            <a:ext cx="12014987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BA5358-F9D7-45C9-86D9-A9A696F06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1" r="11588"/>
          <a:stretch/>
        </p:blipFill>
        <p:spPr>
          <a:xfrm>
            <a:off x="20" y="10"/>
            <a:ext cx="11254646" cy="10286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8416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47687"/>
            <a:ext cx="5724143" cy="290711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b="1">
                <a:latin typeface="+mn-lt"/>
              </a:rPr>
              <a:t>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3723883"/>
            <a:ext cx="5724144" cy="55415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GB" sz="4800" b="1" dirty="0"/>
              <a:t>It’s about Lives &amp; Livelihoods &amp; Understanding root causes for Attitudes &amp; </a:t>
            </a:r>
            <a:r>
              <a:rPr lang="en-GB" sz="4800" b="1" dirty="0" err="1"/>
              <a:t>Behavior</a:t>
            </a:r>
            <a:r>
              <a:rPr lang="en-GB" sz="4800" b="1" dirty="0"/>
              <a:t>!</a:t>
            </a:r>
            <a:endParaRPr lang="en-US" sz="4800" b="1" dirty="0"/>
          </a:p>
        </p:txBody>
      </p:sp>
      <p:pic>
        <p:nvPicPr>
          <p:cNvPr id="6" name="Picture 5" descr="A picture containing water, outdoor, person, boat&#10;&#10;Description automatically generated">
            <a:extLst>
              <a:ext uri="{FF2B5EF4-FFF2-40B4-BE49-F238E27FC236}">
                <a16:creationId xmlns:a16="http://schemas.microsoft.com/office/drawing/2014/main" id="{1E048681-D6FD-4543-BC9C-C6019FEA7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1" b="126"/>
          <a:stretch/>
        </p:blipFill>
        <p:spPr>
          <a:xfrm>
            <a:off x="7356474" y="-6"/>
            <a:ext cx="10931526" cy="554155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r="-2" b="17954"/>
          <a:stretch/>
        </p:blipFill>
        <p:spPr>
          <a:xfrm>
            <a:off x="7090092" y="5704441"/>
            <a:ext cx="11208571" cy="4582565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3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0"/>
    </mc:Choice>
    <mc:Fallback xmlns="">
      <p:transition spd="slow" advTm="1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53483D7-0414-414E-8BCC-F38BD92A6E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875" y="50771"/>
            <a:ext cx="1949963" cy="1840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9039BB-0B6C-46E6-B94F-8EAC7574C219}"/>
              </a:ext>
            </a:extLst>
          </p:cNvPr>
          <p:cNvSpPr txBox="1"/>
          <p:nvPr/>
        </p:nvSpPr>
        <p:spPr>
          <a:xfrm>
            <a:off x="6172200" y="458770"/>
            <a:ext cx="9739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Protecting Our Caribbean Sea, Sustaining Our Future</a:t>
            </a:r>
          </a:p>
        </p:txBody>
      </p:sp>
      <p:pic>
        <p:nvPicPr>
          <p:cNvPr id="9" name="Picture Placeholder 13" descr="A beach with a palm tree&#10;&#10;Description automatically generated">
            <a:extLst>
              <a:ext uri="{FF2B5EF4-FFF2-40B4-BE49-F238E27FC236}">
                <a16:creationId xmlns:a16="http://schemas.microsoft.com/office/drawing/2014/main" id="{F5F18D4F-D33A-4245-8DEB-4705637047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24569"/>
            <a:ext cx="18288000" cy="644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C377F-61C2-483B-A906-15A133F94E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3" y="8432691"/>
            <a:ext cx="406637" cy="430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41F88C-549A-4B6D-97F3-C335455347BB}"/>
              </a:ext>
            </a:extLst>
          </p:cNvPr>
          <p:cNvSpPr txBox="1"/>
          <p:nvPr/>
        </p:nvSpPr>
        <p:spPr>
          <a:xfrm>
            <a:off x="464278" y="8432582"/>
            <a:ext cx="40480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UNEPCartagenaConvention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C9FC7-3F46-43E3-9632-73C446C4124B}"/>
              </a:ext>
            </a:extLst>
          </p:cNvPr>
          <p:cNvSpPr txBox="1"/>
          <p:nvPr/>
        </p:nvSpPr>
        <p:spPr>
          <a:xfrm>
            <a:off x="2537717" y="4224202"/>
            <a:ext cx="1426566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United Nations Environment Programme Caribbean Environment Programme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Cartagena Convention Secretariat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029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14-20 Port Royal Street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Kingston, Jamaica, W.I.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029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https://www.unenvironment.org/cep/</a:t>
            </a:r>
            <a:endParaRPr kumimoji="0" lang="en-029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029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unep-cartagenaconvention@un.org</a:t>
            </a:r>
            <a:endParaRPr kumimoji="0" lang="en-029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029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335C93A4-A9AF-4EAC-ADC7-D7843EDAADBC}"/>
              </a:ext>
            </a:extLst>
          </p:cNvPr>
          <p:cNvSpPr txBox="1">
            <a:spLocks/>
          </p:cNvSpPr>
          <p:nvPr/>
        </p:nvSpPr>
        <p:spPr>
          <a:xfrm>
            <a:off x="4724400" y="2625186"/>
            <a:ext cx="9892301" cy="159766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spc="-9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Roboto" pitchFamily="2" charset="0"/>
                <a:cs typeface="+mj-cs"/>
              </a:rPr>
              <a:t>THANK YOU/GRACIAS/MERCI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EA84B8-95DD-4C92-85FE-C536FF00B515}"/>
              </a:ext>
            </a:extLst>
          </p:cNvPr>
          <p:cNvCxnSpPr/>
          <p:nvPr/>
        </p:nvCxnSpPr>
        <p:spPr>
          <a:xfrm>
            <a:off x="4512297" y="8364800"/>
            <a:ext cx="0" cy="75595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7B9EC07-CEA9-4087-A395-841A71BBB06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82" y="8383454"/>
            <a:ext cx="500603" cy="451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73DDF-EFAD-45D7-B1DE-063B1EE43F0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69" y="8433783"/>
            <a:ext cx="453416" cy="429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EFE875-6713-4436-A276-F64FCC9C75CB}"/>
              </a:ext>
            </a:extLst>
          </p:cNvPr>
          <p:cNvSpPr txBox="1"/>
          <p:nvPr/>
        </p:nvSpPr>
        <p:spPr>
          <a:xfrm>
            <a:off x="5646244" y="8447644"/>
            <a:ext cx="18102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UNEP_CEP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27DAB7-0CF3-46AE-AB8A-1408A17FB50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58" y="8438237"/>
            <a:ext cx="463722" cy="41935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05AEF2-56F7-4EAF-8957-952082E2F7D0}"/>
              </a:ext>
            </a:extLst>
          </p:cNvPr>
          <p:cNvCxnSpPr/>
          <p:nvPr/>
        </p:nvCxnSpPr>
        <p:spPr>
          <a:xfrm>
            <a:off x="7315200" y="8324691"/>
            <a:ext cx="0" cy="75595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C0773D-B81D-4E16-B6E4-F33ACDF42DE1}"/>
              </a:ext>
            </a:extLst>
          </p:cNvPr>
          <p:cNvSpPr txBox="1"/>
          <p:nvPr/>
        </p:nvSpPr>
        <p:spPr>
          <a:xfrm>
            <a:off x="7883507" y="8419902"/>
            <a:ext cx="29069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Youtube: CEPUNEP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2E2DD7-CCF4-49E8-8AD1-B01CBAD6011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974" y="8409270"/>
            <a:ext cx="465969" cy="42602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61AE7B-FF9B-4C5F-A2AD-F14D573E2FD7}"/>
              </a:ext>
            </a:extLst>
          </p:cNvPr>
          <p:cNvCxnSpPr/>
          <p:nvPr/>
        </p:nvCxnSpPr>
        <p:spPr>
          <a:xfrm>
            <a:off x="10515600" y="8262354"/>
            <a:ext cx="0" cy="75595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1772B2E-B84A-4FE8-B5AF-DD4D6DC0B75F}"/>
              </a:ext>
            </a:extLst>
          </p:cNvPr>
          <p:cNvSpPr txBox="1"/>
          <p:nvPr/>
        </p:nvSpPr>
        <p:spPr>
          <a:xfrm>
            <a:off x="11126652" y="8432582"/>
            <a:ext cx="7651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LinkedIn: UNEP-Caribbean Environment Programme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1E8424F-57C6-4714-B12E-63F8291FD4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4" y="-101275"/>
            <a:ext cx="5361443" cy="26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0"/>
    </mc:Choice>
    <mc:Fallback xmlns="">
      <p:transition spd="slow" advTm="116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813044B-0615-4CF9-90B3-C4DDFE196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 b="4012"/>
          <a:stretch/>
        </p:blipFill>
        <p:spPr>
          <a:xfrm>
            <a:off x="-6" y="-6"/>
            <a:ext cx="11301960" cy="10286976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475" y="5943600"/>
            <a:ext cx="8258721" cy="25356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5475" y="8564347"/>
            <a:ext cx="8093962" cy="97017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6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we communicate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r="16296" b="-1"/>
          <a:stretch/>
        </p:blipFill>
        <p:spPr>
          <a:xfrm>
            <a:off x="11480311" y="9"/>
            <a:ext cx="6807695" cy="581587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00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"/>
    </mc:Choice>
    <mc:Fallback xmlns="">
      <p:transition spd="slow" advTm="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224453"/>
            <a:ext cx="18287999" cy="105114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04240"/>
            <a:ext cx="18288000" cy="2236574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914378"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" y="6107231"/>
            <a:ext cx="175079" cy="22335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914378">
              <a:defRPr/>
            </a:pPr>
            <a:endParaRPr lang="en-US" sz="3600" dirty="0">
              <a:solidFill>
                <a:srgbClr val="E60141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6181748"/>
            <a:ext cx="13950999" cy="233262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914378">
              <a:lnSpc>
                <a:spcPct val="80000"/>
              </a:lnSpc>
              <a:defRPr/>
            </a:pPr>
            <a:r>
              <a:rPr lang="en-US" sz="8801" dirty="0">
                <a:solidFill>
                  <a:prstClr val="white">
                    <a:lumMod val="95000"/>
                  </a:prstClr>
                </a:solidFill>
                <a:latin typeface="Bebas Neue" panose="020B0606020202050201" pitchFamily="34" charset="0"/>
                <a:sym typeface="Bebas Neue" panose="020B0606020202050201" pitchFamily="34" charset="0"/>
              </a:rPr>
              <a:t>Let’s Take a Journey through the Caribbean &amp; tell a Story</a:t>
            </a:r>
            <a:endParaRPr lang="en-US" sz="8801" dirty="0">
              <a:solidFill>
                <a:srgbClr val="00B0F0"/>
              </a:solidFill>
              <a:latin typeface="Bebas Neue" panose="020B0606020202050201" pitchFamily="34" charset="0"/>
              <a:sym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30"/>
    </mc:Choice>
    <mc:Fallback xmlns="">
      <p:transition advTm="613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D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C1DD1BF-A8E8-42EB-977B-2D2E6DFBB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"/>
          <a:stretch>
            <a:fillRect/>
          </a:stretch>
        </p:blipFill>
        <p:spPr bwMode="auto">
          <a:xfrm>
            <a:off x="2959902" y="8779503"/>
            <a:ext cx="526984" cy="50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4" descr="Graphic copy">
            <a:extLst>
              <a:ext uri="{FF2B5EF4-FFF2-40B4-BE49-F238E27FC236}">
                <a16:creationId xmlns:a16="http://schemas.microsoft.com/office/drawing/2014/main" id="{2FDD5835-9969-44BA-89FD-8B8CF05F6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20" y="694690"/>
            <a:ext cx="16856964" cy="884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E15C9-6B86-4385-94C5-167CE916ACA6}"/>
              </a:ext>
            </a:extLst>
          </p:cNvPr>
          <p:cNvSpPr txBox="1"/>
          <p:nvPr/>
        </p:nvSpPr>
        <p:spPr>
          <a:xfrm>
            <a:off x="715522" y="-18574"/>
            <a:ext cx="1685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M" sz="3600" b="1" dirty="0">
                <a:solidFill>
                  <a:prstClr val="white"/>
                </a:solidFill>
                <a:latin typeface="Calibri" panose="020F0502020204030204"/>
              </a:rPr>
              <a:t>Why do we need to address pollution from waste?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3F550C-6E0D-4821-B9E9-D7512F2498E3}"/>
              </a:ext>
            </a:extLst>
          </p:cNvPr>
          <p:cNvSpPr/>
          <p:nvPr/>
        </p:nvSpPr>
        <p:spPr>
          <a:xfrm>
            <a:off x="838200" y="876790"/>
            <a:ext cx="1661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Caribbean SIDS economies are the most tourism-dependent. Tourism is the largest economic activity, accounting for an average of 45 percent of the region’s GDP.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0264E-CB04-43A0-8C11-5DE7A1D892C7}"/>
              </a:ext>
            </a:extLst>
          </p:cNvPr>
          <p:cNvSpPr txBox="1"/>
          <p:nvPr/>
        </p:nvSpPr>
        <p:spPr>
          <a:xfrm>
            <a:off x="11201400" y="2448643"/>
            <a:ext cx="6172200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1%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global ocean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8F1F96-D44E-4D2D-BF75-F789BF63EE3C}"/>
              </a:ext>
            </a:extLst>
          </p:cNvPr>
          <p:cNvSpPr txBox="1"/>
          <p:nvPr/>
        </p:nvSpPr>
        <p:spPr>
          <a:xfrm>
            <a:off x="10744200" y="6052585"/>
            <a:ext cx="6189353" cy="1038298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20%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globally significant marine biodiversity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8-35%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endemic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FEF23-CB2A-4758-847D-0833EBB683FF}"/>
              </a:ext>
            </a:extLst>
          </p:cNvPr>
          <p:cNvSpPr txBox="1"/>
          <p:nvPr/>
        </p:nvSpPr>
        <p:spPr>
          <a:xfrm>
            <a:off x="728216" y="5489993"/>
            <a:ext cx="6168288" cy="56739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40 </a:t>
            </a:r>
            <a:r>
              <a:rPr kumimoji="0" lang="en-US" sz="28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SIDS &amp; territories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million people</a:t>
            </a:r>
          </a:p>
        </p:txBody>
      </p:sp>
    </p:spTree>
    <p:extLst>
      <p:ext uri="{BB962C8B-B14F-4D97-AF65-F5344CB8AC3E}">
        <p14:creationId xmlns:p14="http://schemas.microsoft.com/office/powerpoint/2010/main" val="153271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r="18318"/>
          <a:stretch/>
        </p:blipFill>
        <p:spPr>
          <a:xfrm>
            <a:off x="-6" y="-6"/>
            <a:ext cx="11301960" cy="10286976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475" y="5943600"/>
            <a:ext cx="8258721" cy="25356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5475" y="8564347"/>
            <a:ext cx="8093962" cy="97017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6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Embrace our History &amp; Culture!</a:t>
            </a:r>
          </a:p>
        </p:txBody>
      </p:sp>
      <p:pic>
        <p:nvPicPr>
          <p:cNvPr id="6" name="Picture 5" descr="A group of people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EFB24878-3E04-43FF-B2BC-3A455CC54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r="19269" b="-1"/>
          <a:stretch/>
        </p:blipFill>
        <p:spPr>
          <a:xfrm>
            <a:off x="11480311" y="9"/>
            <a:ext cx="6807695" cy="581587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28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D82C917-25FA-428C-9504-285983C91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600200" y="-571500"/>
            <a:ext cx="20650200" cy="110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5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9144000" y="2658148"/>
            <a:ext cx="178754" cy="42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3" tIns="182803" rIns="182803" bIns="182803" anchor="t" anchorCtr="0"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8" y="6781"/>
            <a:ext cx="18315886" cy="1027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7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person, smiling, posing&#10;&#10;Description automatically generated">
            <a:extLst>
              <a:ext uri="{FF2B5EF4-FFF2-40B4-BE49-F238E27FC236}">
                <a16:creationId xmlns:a16="http://schemas.microsoft.com/office/drawing/2014/main" id="{8D35514E-B407-4B9C-9901-677730431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r="3800"/>
          <a:stretch/>
        </p:blipFill>
        <p:spPr>
          <a:xfrm>
            <a:off x="-6" y="-6"/>
            <a:ext cx="11301960" cy="10286976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B6EBD-EC79-43A8-84FF-71A0878D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475" y="5943600"/>
            <a:ext cx="8258721" cy="25356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F81-9FDA-43C6-AA2E-A37E6AD5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5475" y="8564347"/>
            <a:ext cx="8093962" cy="9701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6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Everything is connected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6BF3CCC4-DFB0-4BE5-8B8C-FD6EF948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r="16296" b="-1"/>
          <a:stretch/>
        </p:blipFill>
        <p:spPr>
          <a:xfrm>
            <a:off x="11480311" y="9"/>
            <a:ext cx="6807695" cy="581587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89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"/>
    </mc:Choice>
    <mc:Fallback xmlns="">
      <p:transition spd="slow" advTm="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410</Words>
  <Application>Microsoft Office PowerPoint</Application>
  <PresentationFormat>Custom</PresentationFormat>
  <Paragraphs>62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Arial</vt:lpstr>
      <vt:lpstr>Arial Black</vt:lpstr>
      <vt:lpstr>Avenir Heavy</vt:lpstr>
      <vt:lpstr>Bebas Neue</vt:lpstr>
      <vt:lpstr>brandon-grotesque</vt:lpstr>
      <vt:lpstr>Calibri</vt:lpstr>
      <vt:lpstr>Calibri Light</vt:lpstr>
      <vt:lpstr>Century Gothic</vt:lpstr>
      <vt:lpstr>Corbel</vt:lpstr>
      <vt:lpstr>Lato</vt:lpstr>
      <vt:lpstr>Lato bold</vt:lpstr>
      <vt:lpstr>Lato Light</vt:lpstr>
      <vt:lpstr>Lato Light</vt:lpstr>
      <vt:lpstr>Lato regular</vt:lpstr>
      <vt:lpstr>Raleway</vt:lpstr>
      <vt:lpstr>Times New Roman</vt:lpstr>
      <vt:lpstr>Verdana</vt:lpstr>
      <vt:lpstr>2_Office Theme</vt:lpstr>
      <vt:lpstr>3_Office Theme</vt:lpstr>
      <vt:lpstr>8_Office Theme</vt:lpstr>
      <vt:lpstr>5_Office Theme</vt:lpstr>
      <vt:lpstr>4_Office Theme</vt:lpstr>
      <vt:lpstr>1_Tema di Office</vt:lpstr>
      <vt:lpstr>9_Office Theme</vt:lpstr>
      <vt:lpstr>1_Office Theme</vt:lpstr>
      <vt:lpstr>6_Office Theme</vt:lpstr>
      <vt:lpstr>3rd Clean Pacific Roundtable  Side Event # 5 November 17 2021</vt:lpstr>
      <vt:lpstr> Tim Tim “Bois Sec”  Tim Tim “Bois Sec”    Our Talanoa</vt:lpstr>
      <vt:lpstr>BEST PRACTICE</vt:lpstr>
      <vt:lpstr>PowerPoint Presentation</vt:lpstr>
      <vt:lpstr>PowerPoint Presentation</vt:lpstr>
      <vt:lpstr>BEST PRACTICE</vt:lpstr>
      <vt:lpstr>PowerPoint Presentation</vt:lpstr>
      <vt:lpstr>PowerPoint Presentation</vt:lpstr>
      <vt:lpstr>BEST PRACTICE</vt:lpstr>
      <vt:lpstr>PowerPoint Presentation</vt:lpstr>
      <vt:lpstr>BEST PRACTICE</vt:lpstr>
      <vt:lpstr>PowerPoint Presentation</vt:lpstr>
      <vt:lpstr>PowerPoint Presentation</vt:lpstr>
      <vt:lpstr>LESSON LEARNT</vt:lpstr>
      <vt:lpstr>PowerPoint Presentation</vt:lpstr>
      <vt:lpstr>LESSON LEARNT</vt:lpstr>
      <vt:lpstr>PowerPoint Presentation</vt:lpstr>
      <vt:lpstr>BEST PRACTICE</vt:lpstr>
      <vt:lpstr>PowerPoint Presentation</vt:lpstr>
      <vt:lpstr>LESSON LEARNT</vt:lpstr>
      <vt:lpstr>PowerPoint Presentation</vt:lpstr>
      <vt:lpstr>LESSON LEARNT</vt:lpstr>
      <vt:lpstr>PowerPoint Presentation</vt:lpstr>
      <vt:lpstr>BEST PRACTICE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Corbin</dc:creator>
  <cp:lastModifiedBy>Christopher Corbin</cp:lastModifiedBy>
  <cp:revision>130</cp:revision>
  <dcterms:created xsi:type="dcterms:W3CDTF">2020-09-23T20:19:04Z</dcterms:created>
  <dcterms:modified xsi:type="dcterms:W3CDTF">2021-11-14T21:43:24Z</dcterms:modified>
</cp:coreProperties>
</file>