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20" r:id="rId2"/>
    <p:sldId id="321" r:id="rId3"/>
    <p:sldId id="324" r:id="rId4"/>
    <p:sldId id="262" r:id="rId5"/>
    <p:sldId id="325" r:id="rId6"/>
    <p:sldId id="266" r:id="rId7"/>
    <p:sldId id="257" r:id="rId8"/>
    <p:sldId id="258" r:id="rId9"/>
    <p:sldId id="322" r:id="rId10"/>
    <p:sldId id="326" r:id="rId11"/>
    <p:sldId id="261" r:id="rId12"/>
    <p:sldId id="260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AEAEA"/>
    <a:srgbClr val="F8F8F8"/>
    <a:srgbClr val="993300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1" autoAdjust="0"/>
    <p:restoredTop sz="93792" autoAdjust="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4AD21-6120-47F1-A2AC-78BBDEAF832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F5252-269A-493A-A81C-76B85F217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37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82EB1-FA60-43F7-BF09-2B9EBBED33C5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B0115-3117-45F8-AE0B-7E3EC8D15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7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8021" y="1454580"/>
            <a:ext cx="10575405" cy="2699981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800" spc="-50" baseline="0">
                <a:solidFill>
                  <a:srgbClr val="000099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8021" y="4455621"/>
            <a:ext cx="10575406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04008D-F916-442B-A1F7-7693317E9580}"/>
              </a:ext>
            </a:extLst>
          </p:cNvPr>
          <p:cNvGrpSpPr/>
          <p:nvPr userDrawn="1"/>
        </p:nvGrpSpPr>
        <p:grpSpPr>
          <a:xfrm>
            <a:off x="-54536" y="-11276"/>
            <a:ext cx="1052760" cy="6863197"/>
            <a:chOff x="-54536" y="-11276"/>
            <a:chExt cx="1052760" cy="6863197"/>
          </a:xfrm>
        </p:grpSpPr>
        <p:sp>
          <p:nvSpPr>
            <p:cNvPr id="24" name="Rectangle 23"/>
            <p:cNvSpPr/>
            <p:nvPr userDrawn="1"/>
          </p:nvSpPr>
          <p:spPr>
            <a:xfrm>
              <a:off x="-54536" y="-11276"/>
              <a:ext cx="1049108" cy="6863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Mauritius_flag.jpg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2145" y="2832861"/>
              <a:ext cx="895555" cy="603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40" descr="Mozambique_flag.jpg"/>
            <p:cNvPicPr>
              <a:picLocks noChangeAspect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469" y="4119105"/>
              <a:ext cx="874102" cy="570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44" descr="Seychelles_flag.jpg"/>
            <p:cNvPicPr>
              <a:picLocks noChangeAspect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60" y="3515954"/>
              <a:ext cx="902964" cy="54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47" descr="Kenyan_flag.jpg"/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753" y="1520644"/>
              <a:ext cx="874104" cy="575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50" descr="SouthAfrica_flag.gif"/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1039" y="5442496"/>
              <a:ext cx="893314" cy="51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52" descr="Tanzania_flag.jpg"/>
            <p:cNvPicPr>
              <a:picLocks noChangeAspect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206" y="6072194"/>
              <a:ext cx="909348" cy="56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2" descr="Flag of France.sv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72899" y="871845"/>
              <a:ext cx="874103" cy="582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Flag of the Comoros.sv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9" y="245557"/>
              <a:ext cx="903532" cy="533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Image result for somalia fla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9" y="4768487"/>
              <a:ext cx="903532" cy="6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Flag of Madagascar.sv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39" y="2173315"/>
              <a:ext cx="903532" cy="60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0FAA789-FC92-4BA4-9E22-D7CD4770E02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8021" y="113806"/>
            <a:ext cx="1216371" cy="8856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8C9E00B-A6F4-45EA-87D2-2550D2037FF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168674" y="117310"/>
            <a:ext cx="919439" cy="932813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EE7B2F35-12EC-437B-8D9B-EDF042D42D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" r="2820" b="10716"/>
          <a:stretch/>
        </p:blipFill>
        <p:spPr>
          <a:xfrm>
            <a:off x="1809053" y="6125064"/>
            <a:ext cx="3248362" cy="677984"/>
          </a:xfrm>
          <a:prstGeom prst="rect">
            <a:avLst/>
          </a:prstGeom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5346CBDF-594D-4216-A4CA-F8B5D759A44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95" y="6025029"/>
            <a:ext cx="3889618" cy="7904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943" y="378733"/>
            <a:ext cx="8394858" cy="668740"/>
          </a:xfrm>
        </p:spPr>
        <p:txBody>
          <a:bodyPr>
            <a:normAutofit/>
          </a:bodyPr>
          <a:lstStyle>
            <a:lvl1pPr algn="ctr">
              <a:defRPr sz="3200" b="1" u="none" cap="small" baseline="0">
                <a:solidFill>
                  <a:srgbClr val="0000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221" y="1356406"/>
            <a:ext cx="10637040" cy="45971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576" y="1061466"/>
            <a:ext cx="1030819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rgbClr val="0000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9576" y="4829922"/>
            <a:ext cx="1030819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 userDrawn="1">
            <p:ph type="body" idx="10" hasCustomPrompt="1"/>
          </p:nvPr>
        </p:nvSpPr>
        <p:spPr>
          <a:xfrm>
            <a:off x="7259" y="6520850"/>
            <a:ext cx="12181565" cy="357764"/>
          </a:xfrm>
        </p:spPr>
        <p:txBody>
          <a:bodyPr lIns="91440" rIns="91440" anchor="t" anchorCtr="0">
            <a:noAutofit/>
          </a:bodyPr>
          <a:lstStyle>
            <a:lvl1pPr marL="0" indent="0" algn="ctr">
              <a:buNone/>
              <a:defRPr sz="2000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NAIROBI CONVENTION for the PROTECTION, MANAGEMENT &amp; DEVELOPMENT OF THE WIO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23C91D-28FA-427A-862F-32CACD8AE3C9}"/>
              </a:ext>
            </a:extLst>
          </p:cNvPr>
          <p:cNvGrpSpPr/>
          <p:nvPr userDrawn="1"/>
        </p:nvGrpSpPr>
        <p:grpSpPr>
          <a:xfrm>
            <a:off x="-54536" y="-11276"/>
            <a:ext cx="1052760" cy="6863197"/>
            <a:chOff x="-54536" y="-11276"/>
            <a:chExt cx="1052760" cy="686319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118E52B-A457-4452-87B5-5C2FDB3E9F2B}"/>
                </a:ext>
              </a:extLst>
            </p:cNvPr>
            <p:cNvSpPr/>
            <p:nvPr userDrawn="1"/>
          </p:nvSpPr>
          <p:spPr>
            <a:xfrm>
              <a:off x="-54536" y="-11276"/>
              <a:ext cx="1049108" cy="6863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Mauritius_flag.jpg">
              <a:extLst>
                <a:ext uri="{FF2B5EF4-FFF2-40B4-BE49-F238E27FC236}">
                  <a16:creationId xmlns:a16="http://schemas.microsoft.com/office/drawing/2014/main" id="{5D8B2773-4E55-4EAE-803B-082ED0CDA2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2145" y="2832861"/>
              <a:ext cx="895555" cy="603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43" descr="Mozambique_flag.jpg">
              <a:extLst>
                <a:ext uri="{FF2B5EF4-FFF2-40B4-BE49-F238E27FC236}">
                  <a16:creationId xmlns:a16="http://schemas.microsoft.com/office/drawing/2014/main" id="{945BDC9F-B73A-4076-B6A2-D81A19E8F2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469" y="4119105"/>
              <a:ext cx="874102" cy="570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44" descr="Seychelles_flag.jpg">
              <a:extLst>
                <a:ext uri="{FF2B5EF4-FFF2-40B4-BE49-F238E27FC236}">
                  <a16:creationId xmlns:a16="http://schemas.microsoft.com/office/drawing/2014/main" id="{0F4F71BA-6949-4F04-AE8A-93A2C927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60" y="3515954"/>
              <a:ext cx="902964" cy="54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47" descr="Kenyan_flag.jpg">
              <a:extLst>
                <a:ext uri="{FF2B5EF4-FFF2-40B4-BE49-F238E27FC236}">
                  <a16:creationId xmlns:a16="http://schemas.microsoft.com/office/drawing/2014/main" id="{3F0D5645-DB5D-4E61-9361-7E9114A52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753" y="1520644"/>
              <a:ext cx="874104" cy="575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50" descr="SouthAfrica_flag.gif">
              <a:extLst>
                <a:ext uri="{FF2B5EF4-FFF2-40B4-BE49-F238E27FC236}">
                  <a16:creationId xmlns:a16="http://schemas.microsoft.com/office/drawing/2014/main" id="{F9B5634C-2F0F-425A-9CB8-05AA97833D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1039" y="5442496"/>
              <a:ext cx="893314" cy="51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52" descr="Tanzania_flag.jpg">
              <a:extLst>
                <a:ext uri="{FF2B5EF4-FFF2-40B4-BE49-F238E27FC236}">
                  <a16:creationId xmlns:a16="http://schemas.microsoft.com/office/drawing/2014/main" id="{C8DFEFD3-DB2B-44C4-B554-476C7B6784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206" y="6072194"/>
              <a:ext cx="909348" cy="56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2" descr="Flag of France.svg">
              <a:extLst>
                <a:ext uri="{FF2B5EF4-FFF2-40B4-BE49-F238E27FC236}">
                  <a16:creationId xmlns:a16="http://schemas.microsoft.com/office/drawing/2014/main" id="{CA40E2FA-8B96-49B6-BC3E-7561720E7DF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72899" y="871845"/>
              <a:ext cx="874103" cy="582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Flag of the Comoros.svg">
              <a:extLst>
                <a:ext uri="{FF2B5EF4-FFF2-40B4-BE49-F238E27FC236}">
                  <a16:creationId xmlns:a16="http://schemas.microsoft.com/office/drawing/2014/main" id="{F3FAD0EA-16CE-432E-A807-B73F93E24E1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9" y="245557"/>
              <a:ext cx="903532" cy="533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6" descr="Image result for somalia flag">
              <a:extLst>
                <a:ext uri="{FF2B5EF4-FFF2-40B4-BE49-F238E27FC236}">
                  <a16:creationId xmlns:a16="http://schemas.microsoft.com/office/drawing/2014/main" id="{52126274-3FBF-4FC8-B7F8-0E4DF4B907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9" y="4768487"/>
              <a:ext cx="903532" cy="6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Flag of Madagascar.svg">
              <a:extLst>
                <a:ext uri="{FF2B5EF4-FFF2-40B4-BE49-F238E27FC236}">
                  <a16:creationId xmlns:a16="http://schemas.microsoft.com/office/drawing/2014/main" id="{C73D931D-CA58-4BE1-A4F4-5C5C57CBE38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39" y="2173315"/>
              <a:ext cx="903532" cy="60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FD847191-642E-4F7B-BEB3-692B78021B6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8021" y="113806"/>
            <a:ext cx="1216371" cy="885603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52B3DB-A52E-489F-8324-BFA946B2F4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168674" y="117310"/>
            <a:ext cx="919439" cy="93281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3000F9CB-4226-45FC-94B0-A6294F005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" r="2820" b="10716"/>
          <a:stretch/>
        </p:blipFill>
        <p:spPr>
          <a:xfrm>
            <a:off x="1028349" y="6081239"/>
            <a:ext cx="3248362" cy="677984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F541EAB1-F458-4563-9D5F-DFACB689480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775" y="6063681"/>
            <a:ext cx="3889618" cy="79040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865E8C-ED56-43AB-8437-1134CFC210B8}"/>
              </a:ext>
            </a:extLst>
          </p:cNvPr>
          <p:cNvCxnSpPr>
            <a:cxnSpLocks/>
          </p:cNvCxnSpPr>
          <p:nvPr userDrawn="1"/>
        </p:nvCxnSpPr>
        <p:spPr>
          <a:xfrm flipV="1">
            <a:off x="2464904" y="993519"/>
            <a:ext cx="8586273" cy="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01539" y="286603"/>
            <a:ext cx="8311626" cy="659881"/>
          </a:xfrm>
        </p:spPr>
        <p:txBody>
          <a:bodyPr>
            <a:normAutofit/>
          </a:bodyPr>
          <a:lstStyle>
            <a:lvl1pPr algn="ctr">
              <a:defRPr sz="3600" b="1" cap="small" baseline="0">
                <a:solidFill>
                  <a:srgbClr val="000099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42537" y="1431235"/>
            <a:ext cx="5096411" cy="4532243"/>
          </a:xfrm>
        </p:spPr>
        <p:txBody>
          <a:bodyPr/>
          <a:lstStyle>
            <a:lvl1pPr marL="231775" indent="-231775">
              <a:defRPr>
                <a:solidFill>
                  <a:srgbClr val="000099"/>
                </a:solidFill>
              </a:defRPr>
            </a:lvl1pPr>
            <a:lvl2pPr marL="461963" indent="-261938">
              <a:defRPr>
                <a:solidFill>
                  <a:srgbClr val="000099"/>
                </a:solidFill>
              </a:defRPr>
            </a:lvl2pPr>
            <a:lvl3pPr marL="682625" indent="-298450">
              <a:defRPr sz="2400">
                <a:solidFill>
                  <a:srgbClr val="000099"/>
                </a:solidFill>
              </a:defRPr>
            </a:lvl3pPr>
            <a:lvl4pPr marL="966788" indent="-400050">
              <a:defRPr sz="2400">
                <a:solidFill>
                  <a:srgbClr val="000099"/>
                </a:solidFill>
              </a:defRPr>
            </a:lvl4pPr>
            <a:lvl5pPr marL="1198563" indent="-449263">
              <a:defRPr sz="2400">
                <a:solidFill>
                  <a:srgbClr val="00009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C79B4E7-BF90-4EDC-93E1-4AC2E9E1E51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315073" y="1431235"/>
            <a:ext cx="5096411" cy="4532243"/>
          </a:xfrm>
        </p:spPr>
        <p:txBody>
          <a:bodyPr/>
          <a:lstStyle>
            <a:lvl1pPr marL="231775" indent="-231775">
              <a:defRPr>
                <a:solidFill>
                  <a:srgbClr val="000099"/>
                </a:solidFill>
              </a:defRPr>
            </a:lvl1pPr>
            <a:lvl2pPr marL="461963" indent="-261938">
              <a:defRPr>
                <a:solidFill>
                  <a:srgbClr val="000099"/>
                </a:solidFill>
              </a:defRPr>
            </a:lvl2pPr>
            <a:lvl3pPr marL="682625" indent="-298450">
              <a:defRPr sz="2400">
                <a:solidFill>
                  <a:srgbClr val="000099"/>
                </a:solidFill>
              </a:defRPr>
            </a:lvl3pPr>
            <a:lvl4pPr marL="966788" indent="-400050">
              <a:defRPr sz="2400">
                <a:solidFill>
                  <a:srgbClr val="000099"/>
                </a:solidFill>
              </a:defRPr>
            </a:lvl4pPr>
            <a:lvl5pPr marL="1198563" indent="-449263">
              <a:defRPr sz="2400">
                <a:solidFill>
                  <a:srgbClr val="00009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14600" y="286603"/>
            <a:ext cx="8517835" cy="595713"/>
          </a:xfrm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3076" y="1355833"/>
            <a:ext cx="5161132" cy="488565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rgbClr val="0000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138" y="2070200"/>
            <a:ext cx="5098070" cy="400260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3352" y="1355833"/>
            <a:ext cx="5161132" cy="488566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rgbClr val="0000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3352" y="2070200"/>
            <a:ext cx="5161131" cy="40026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jpe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4.png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png"/><Relationship Id="rId10" Type="http://schemas.openxmlformats.org/officeDocument/2006/relationships/image" Target="../media/image3.jpe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195" y="344555"/>
            <a:ext cx="8398970" cy="7901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2344" y="1453235"/>
            <a:ext cx="10528782" cy="45073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/>
          <p:cNvSpPr txBox="1">
            <a:spLocks/>
          </p:cNvSpPr>
          <p:nvPr userDrawn="1"/>
        </p:nvSpPr>
        <p:spPr>
          <a:xfrm>
            <a:off x="7259" y="6555529"/>
            <a:ext cx="12181565" cy="357764"/>
          </a:xfrm>
          <a:prstGeom prst="rect">
            <a:avLst/>
          </a:prstGeom>
        </p:spPr>
        <p:txBody>
          <a:bodyPr lIns="91440" rIns="91440" anchor="t" anchorCtr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NAIROBI CONVENTION for the PROTECTION, MANAGEMENT &amp; DEVELOPMENT OF THE WIO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A740D5-5D8E-480F-92FD-B5C6D9F4C7B9}"/>
              </a:ext>
            </a:extLst>
          </p:cNvPr>
          <p:cNvGrpSpPr/>
          <p:nvPr userDrawn="1"/>
        </p:nvGrpSpPr>
        <p:grpSpPr>
          <a:xfrm>
            <a:off x="-54536" y="-11276"/>
            <a:ext cx="1052760" cy="6863197"/>
            <a:chOff x="-54536" y="-11276"/>
            <a:chExt cx="1052760" cy="686319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9EAF927-EC93-4813-A3EB-B5301C0345D9}"/>
                </a:ext>
              </a:extLst>
            </p:cNvPr>
            <p:cNvSpPr/>
            <p:nvPr userDrawn="1"/>
          </p:nvSpPr>
          <p:spPr>
            <a:xfrm>
              <a:off x="-54536" y="-11276"/>
              <a:ext cx="1049108" cy="68631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Mauritius_flag.jpg">
              <a:extLst>
                <a:ext uri="{FF2B5EF4-FFF2-40B4-BE49-F238E27FC236}">
                  <a16:creationId xmlns:a16="http://schemas.microsoft.com/office/drawing/2014/main" id="{D507E0DC-1C1B-4723-8937-7CE3652AC4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2145" y="2832861"/>
              <a:ext cx="895555" cy="603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5" descr="Mozambique_flag.jpg">
              <a:extLst>
                <a:ext uri="{FF2B5EF4-FFF2-40B4-BE49-F238E27FC236}">
                  <a16:creationId xmlns:a16="http://schemas.microsoft.com/office/drawing/2014/main" id="{BF8DB1C2-2DE6-4903-BA7F-296CDFB580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0469" y="4119105"/>
              <a:ext cx="874102" cy="570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44" descr="Seychelles_flag.jpg">
              <a:extLst>
                <a:ext uri="{FF2B5EF4-FFF2-40B4-BE49-F238E27FC236}">
                  <a16:creationId xmlns:a16="http://schemas.microsoft.com/office/drawing/2014/main" id="{CF978909-FE76-4597-B2A4-1E2683D2D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5260" y="3515954"/>
              <a:ext cx="902964" cy="54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47" descr="Kenyan_flag.jpg">
              <a:extLst>
                <a:ext uri="{FF2B5EF4-FFF2-40B4-BE49-F238E27FC236}">
                  <a16:creationId xmlns:a16="http://schemas.microsoft.com/office/drawing/2014/main" id="{05CA3A04-EC66-494B-BE62-C07DD4F42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5753" y="1520644"/>
              <a:ext cx="874104" cy="575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50" descr="SouthAfrica_flag.gif">
              <a:extLst>
                <a:ext uri="{FF2B5EF4-FFF2-40B4-BE49-F238E27FC236}">
                  <a16:creationId xmlns:a16="http://schemas.microsoft.com/office/drawing/2014/main" id="{56362E01-EDF6-44F0-ADFE-D352AA9FA8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91039" y="5442496"/>
              <a:ext cx="893314" cy="51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52" descr="Tanzania_flag.jpg">
              <a:extLst>
                <a:ext uri="{FF2B5EF4-FFF2-40B4-BE49-F238E27FC236}">
                  <a16:creationId xmlns:a16="http://schemas.microsoft.com/office/drawing/2014/main" id="{204681B8-A6C1-4CF3-8CB3-D560FBCE58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7206" y="6072194"/>
              <a:ext cx="909348" cy="56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2" descr="Flag of France.svg">
              <a:extLst>
                <a:ext uri="{FF2B5EF4-FFF2-40B4-BE49-F238E27FC236}">
                  <a16:creationId xmlns:a16="http://schemas.microsoft.com/office/drawing/2014/main" id="{C31C2567-CE8C-42E8-B78B-21FA1C28E6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72899" y="871845"/>
              <a:ext cx="874103" cy="582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Flag of the Comoros.svg">
              <a:extLst>
                <a:ext uri="{FF2B5EF4-FFF2-40B4-BE49-F238E27FC236}">
                  <a16:creationId xmlns:a16="http://schemas.microsoft.com/office/drawing/2014/main" id="{3DD6FE55-C6FF-4DED-8C4E-5E24D7C5239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9" y="245557"/>
              <a:ext cx="903532" cy="533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Image result for somalia flag">
              <a:extLst>
                <a:ext uri="{FF2B5EF4-FFF2-40B4-BE49-F238E27FC236}">
                  <a16:creationId xmlns:a16="http://schemas.microsoft.com/office/drawing/2014/main" id="{BE8A0A8C-7600-4E3F-A0A5-FF895DE20DF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9" y="4768487"/>
              <a:ext cx="903532" cy="6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Flag of Madagascar.svg">
              <a:extLst>
                <a:ext uri="{FF2B5EF4-FFF2-40B4-BE49-F238E27FC236}">
                  <a16:creationId xmlns:a16="http://schemas.microsoft.com/office/drawing/2014/main" id="{39D8DDC6-9F27-4EDC-9540-E78200B1796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39" y="2173315"/>
              <a:ext cx="903532" cy="60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415DF69F-4963-4D4E-94CE-A70D8460704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00868" y="277609"/>
            <a:ext cx="1216371" cy="885603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5A7102-9E40-48E8-9958-60C849DD2E6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168674" y="53861"/>
            <a:ext cx="919439" cy="93281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B6B31E7B-C534-4D49-BB0D-FC2B46894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" r="2820" b="10716"/>
          <a:stretch/>
        </p:blipFill>
        <p:spPr>
          <a:xfrm>
            <a:off x="1809053" y="6125064"/>
            <a:ext cx="3248362" cy="677984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403CA587-6694-4A14-A9E4-56A30131A6D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95" y="6025029"/>
            <a:ext cx="3889618" cy="79040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BD4EAD1-372D-433B-98E0-79634A5DFEBA}"/>
              </a:ext>
            </a:extLst>
          </p:cNvPr>
          <p:cNvCxnSpPr>
            <a:cxnSpLocks/>
          </p:cNvCxnSpPr>
          <p:nvPr userDrawn="1"/>
        </p:nvCxnSpPr>
        <p:spPr>
          <a:xfrm flipV="1">
            <a:off x="2464904" y="1307031"/>
            <a:ext cx="8586273" cy="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3200" b="1" kern="1200" cap="small" spc="-50" baseline="0">
          <a:solidFill>
            <a:srgbClr val="000099"/>
          </a:solidFill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0099"/>
        </a:buClr>
        <a:buSzPct val="100000"/>
        <a:buFont typeface="Arial" panose="020B0604020202020204" pitchFamily="34" charset="0"/>
        <a:buChar char="•"/>
        <a:defRPr sz="2800" kern="1200">
          <a:solidFill>
            <a:srgbClr val="000099"/>
          </a:solidFill>
          <a:latin typeface="+mn-lt"/>
          <a:ea typeface="+mn-ea"/>
          <a:cs typeface="+mn-cs"/>
        </a:defRPr>
      </a:lvl1pPr>
      <a:lvl2pPr marL="461963" indent="-261938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99"/>
        </a:buClr>
        <a:buFont typeface="Arial" panose="020B0604020202020204" pitchFamily="34" charset="0"/>
        <a:buChar char="•"/>
        <a:defRPr sz="2400" kern="1200">
          <a:solidFill>
            <a:srgbClr val="000099"/>
          </a:solidFill>
          <a:latin typeface="+mn-lt"/>
          <a:ea typeface="+mn-ea"/>
          <a:cs typeface="+mn-cs"/>
        </a:defRPr>
      </a:lvl2pPr>
      <a:lvl3pPr marL="682625" indent="-2984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99"/>
        </a:buClr>
        <a:buFont typeface="Arial" panose="020B0604020202020204" pitchFamily="34" charset="0"/>
        <a:buChar char="•"/>
        <a:defRPr sz="2400" kern="1200">
          <a:solidFill>
            <a:srgbClr val="000099"/>
          </a:solidFill>
          <a:latin typeface="+mn-lt"/>
          <a:ea typeface="+mn-ea"/>
          <a:cs typeface="+mn-cs"/>
        </a:defRPr>
      </a:lvl3pPr>
      <a:lvl4pPr marL="914400" indent="-347663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99"/>
        </a:buClr>
        <a:buFont typeface="Arial" panose="020B0604020202020204" pitchFamily="34" charset="0"/>
        <a:buChar char="•"/>
        <a:defRPr sz="2400" kern="1200">
          <a:solidFill>
            <a:srgbClr val="000099"/>
          </a:solidFill>
          <a:latin typeface="+mn-lt"/>
          <a:ea typeface="+mn-ea"/>
          <a:cs typeface="+mn-cs"/>
        </a:defRPr>
      </a:lvl4pPr>
      <a:lvl5pPr marL="1082675" indent="-33337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0099"/>
        </a:buClr>
        <a:buFont typeface="Arial" panose="020B0604020202020204" pitchFamily="34" charset="0"/>
        <a:buChar char="•"/>
        <a:tabLst>
          <a:tab pos="1146175" algn="l"/>
        </a:tabLst>
        <a:defRPr sz="2400" kern="1200">
          <a:solidFill>
            <a:srgbClr val="000099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5B95-2493-416D-805D-E0FB2F56B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8020" y="1250920"/>
            <a:ext cx="10575405" cy="1864606"/>
          </a:xfrm>
        </p:spPr>
        <p:txBody>
          <a:bodyPr>
            <a:normAutofit fontScale="90000"/>
          </a:bodyPr>
          <a:lstStyle/>
          <a:p>
            <a:r>
              <a:rPr lang="en-GB" dirty="0"/>
              <a:t>Waste management in the Western Indian Ocean region:</a:t>
            </a:r>
            <a:br>
              <a:rPr lang="en-GB" dirty="0"/>
            </a:br>
            <a:r>
              <a:rPr lang="en-GB" dirty="0"/>
              <a:t>the case of Comoros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A2B081-B368-4E84-A95A-72390A9AC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8021" y="3742475"/>
            <a:ext cx="10575406" cy="1856146"/>
          </a:xfrm>
        </p:spPr>
        <p:txBody>
          <a:bodyPr/>
          <a:lstStyle/>
          <a:p>
            <a:r>
              <a:rPr lang="en-US" dirty="0"/>
              <a:t>Mwangi Theuri</a:t>
            </a:r>
            <a:br>
              <a:rPr lang="en-US" dirty="0"/>
            </a:br>
            <a:r>
              <a:rPr lang="en-US" dirty="0"/>
              <a:t>Project officer</a:t>
            </a:r>
            <a:br>
              <a:rPr lang="en-US" dirty="0"/>
            </a:br>
            <a:r>
              <a:rPr lang="en-US" dirty="0"/>
              <a:t>Nairobi convention secretariat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3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F5063-5BBA-407E-A089-2144B5448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 in Action Making Comoros clean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E82CF9-5BE8-4B85-8664-E76C03AC6E30}"/>
              </a:ext>
            </a:extLst>
          </p:cNvPr>
          <p:cNvGrpSpPr/>
          <p:nvPr/>
        </p:nvGrpSpPr>
        <p:grpSpPr>
          <a:xfrm>
            <a:off x="7499787" y="2357684"/>
            <a:ext cx="5545654" cy="4500316"/>
            <a:chOff x="509422" y="1055518"/>
            <a:chExt cx="4767018" cy="37643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64E7EA-BA0D-475F-A3EC-64A6319C6608}"/>
                </a:ext>
              </a:extLst>
            </p:cNvPr>
            <p:cNvSpPr txBox="1"/>
            <p:nvPr/>
          </p:nvSpPr>
          <p:spPr>
            <a:xfrm>
              <a:off x="1578200" y="1055518"/>
              <a:ext cx="3698240" cy="37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Clean Seas Campaign in Comoros</a:t>
              </a:r>
              <a:endParaRPr lang="en-GB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0BF415-277B-4FC5-9467-6E78AF716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422" y="2558051"/>
              <a:ext cx="4023709" cy="2261812"/>
            </a:xfrm>
            <a:prstGeom prst="rect">
              <a:avLst/>
            </a:prstGeom>
          </p:spPr>
        </p:pic>
      </p:grp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5B69458-C579-44C9-B85B-4A8E9C8AF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65403" y="1067247"/>
            <a:ext cx="4450953" cy="3332033"/>
          </a:xfrm>
        </p:spPr>
      </p:pic>
      <p:pic>
        <p:nvPicPr>
          <p:cNvPr id="16" name="Picture 15" descr="A picture containing outdoor, ground, house, way&#10;&#10;Description automatically generated">
            <a:extLst>
              <a:ext uri="{FF2B5EF4-FFF2-40B4-BE49-F238E27FC236}">
                <a16:creationId xmlns:a16="http://schemas.microsoft.com/office/drawing/2014/main" id="{B07608AB-BC2A-46C3-8B70-8D829CC05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08" y="1194149"/>
            <a:ext cx="3104470" cy="3708117"/>
          </a:xfrm>
          <a:prstGeom prst="rect">
            <a:avLst/>
          </a:prstGeom>
        </p:spPr>
      </p:pic>
      <p:pic>
        <p:nvPicPr>
          <p:cNvPr id="14" name="Picture 13" descr="A picture containing outdoor, ground, beach, water&#10;&#10;Description automatically generated">
            <a:extLst>
              <a:ext uri="{FF2B5EF4-FFF2-40B4-BE49-F238E27FC236}">
                <a16:creationId xmlns:a16="http://schemas.microsoft.com/office/drawing/2014/main" id="{B250F78E-0403-47A8-974A-E8DBC2AE0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853" y="4902266"/>
            <a:ext cx="4373071" cy="19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42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D8F6F-A29E-46F6-B2B8-95C140097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880" y="1331705"/>
            <a:ext cx="3957320" cy="5465197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GB" dirty="0"/>
              <a:t>Comoros is developing a </a:t>
            </a:r>
            <a:r>
              <a:rPr lang="en-US" dirty="0">
                <a:highlight>
                  <a:srgbClr val="00FFFF"/>
                </a:highlight>
              </a:rPr>
              <a:t>national marine litter management strategy </a:t>
            </a:r>
            <a:r>
              <a:rPr lang="en-US" dirty="0"/>
              <a:t>and action plan </a:t>
            </a:r>
            <a:r>
              <a:rPr lang="en-GB" dirty="0"/>
              <a:t>informed by  the regional </a:t>
            </a:r>
            <a:r>
              <a:rPr lang="en-GB" sz="2800" dirty="0"/>
              <a:t>action plan on marine litter: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To inform on the status of marine litter in Comoros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All stakeholders are involved: women, youth, communities, NGO, CBO, private sector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Awareness campaigns on impacts of wastes in the ocean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E91C89-AC9D-4BD5-8FA8-42E7BAF5C008}"/>
              </a:ext>
            </a:extLst>
          </p:cNvPr>
          <p:cNvGrpSpPr/>
          <p:nvPr/>
        </p:nvGrpSpPr>
        <p:grpSpPr>
          <a:xfrm>
            <a:off x="5184775" y="0"/>
            <a:ext cx="7082155" cy="6948640"/>
            <a:chOff x="5184775" y="0"/>
            <a:chExt cx="7082155" cy="6948640"/>
          </a:xfrm>
        </p:grpSpPr>
        <p:pic>
          <p:nvPicPr>
            <p:cNvPr id="2050" name="Picture 2" descr="Challenges and emerging solutions to the land-based plastic waste issue in  Africa - ScienceDirect">
              <a:extLst>
                <a:ext uri="{FF2B5EF4-FFF2-40B4-BE49-F238E27FC236}">
                  <a16:creationId xmlns:a16="http://schemas.microsoft.com/office/drawing/2014/main" id="{148A52F9-6763-41CA-BADB-20B7E348C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775" y="0"/>
              <a:ext cx="70072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9C174B-2E7F-4D17-87B9-5D91E782F09B}"/>
                </a:ext>
              </a:extLst>
            </p:cNvPr>
            <p:cNvSpPr txBox="1"/>
            <p:nvPr/>
          </p:nvSpPr>
          <p:spPr>
            <a:xfrm>
              <a:off x="9973310" y="5748311"/>
              <a:ext cx="229362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b="0" i="0" dirty="0">
                  <a:solidFill>
                    <a:srgbClr val="000099"/>
                  </a:solidFill>
                  <a:effectLst/>
                  <a:latin typeface="NexusSerif"/>
                </a:rPr>
                <a:t>Challenges and emerging solutions to the land-based plastic waste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17C4CB-5E64-42C3-AFB7-944FACE6D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943" y="61098"/>
            <a:ext cx="3182777" cy="12095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Developing Marine litter action plan for Comoros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309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FA8D-BB18-4A3A-B4A0-4E10E2EE0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Linkages with national frameworks on Waste management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DB671-741D-4ABC-B2A2-29294A036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221" y="1447846"/>
            <a:ext cx="10637040" cy="45971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marine litter 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action plan will support </a:t>
            </a: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development of Comoros waste management policy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Establishment of a proposed national waste management agency  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Enforcement of the ban use of non-biodegradable plastic bags. 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7055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D8F6B-0A52-436A-8BE4-68960DB6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A97F-87D5-472E-8AD1-D019617FA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08501"/>
            <a:ext cx="10058400" cy="435419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endParaRPr lang="en-US" sz="9600" i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9600" i="1" dirty="0">
                <a:solidFill>
                  <a:srgbClr val="0070C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12679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24AA-1C2C-4464-8C36-2841CB0CC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091E4-D6B0-4FD1-8FCD-E314DD0C0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429" y="1436416"/>
            <a:ext cx="5417821" cy="45971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Addressing waste management in the Western Indian Ocean</a:t>
            </a:r>
          </a:p>
          <a:p>
            <a:r>
              <a:rPr lang="en-US" dirty="0"/>
              <a:t>Recognition of marine wastes at regional level</a:t>
            </a:r>
          </a:p>
          <a:p>
            <a:r>
              <a:rPr lang="en-GB" dirty="0"/>
              <a:t>Best practices in waste management in the region</a:t>
            </a:r>
          </a:p>
          <a:p>
            <a:r>
              <a:rPr lang="en-GB" dirty="0"/>
              <a:t>Challenges of waste management in Comoros</a:t>
            </a:r>
          </a:p>
          <a:p>
            <a:r>
              <a:rPr lang="en-GB" dirty="0"/>
              <a:t>Role of women in waste management in Comoros</a:t>
            </a:r>
          </a:p>
          <a:p>
            <a:r>
              <a:rPr lang="en-GB" dirty="0"/>
              <a:t>National Linkages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885000-8825-4846-AF5E-ACC91427793C}"/>
              </a:ext>
            </a:extLst>
          </p:cNvPr>
          <p:cNvGrpSpPr/>
          <p:nvPr/>
        </p:nvGrpSpPr>
        <p:grpSpPr>
          <a:xfrm>
            <a:off x="6572250" y="1798232"/>
            <a:ext cx="5480050" cy="3873500"/>
            <a:chOff x="6483985" y="1798232"/>
            <a:chExt cx="5480050" cy="38735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F94DF54-C3C5-4E00-964F-43EDDBAB0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985" y="1798232"/>
              <a:ext cx="5480050" cy="387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C822D8-3D82-4442-898D-3050FC6AFD78}"/>
                </a:ext>
              </a:extLst>
            </p:cNvPr>
            <p:cNvSpPr txBox="1"/>
            <p:nvPr/>
          </p:nvSpPr>
          <p:spPr>
            <a:xfrm>
              <a:off x="10069896" y="3088651"/>
              <a:ext cx="18058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WESTERN INDIAN OCEAN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56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3D0A-B737-4501-A10D-0B5E52565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30" y="378733"/>
            <a:ext cx="8755379" cy="668740"/>
          </a:xfrm>
        </p:spPr>
        <p:txBody>
          <a:bodyPr>
            <a:normAutofit/>
          </a:bodyPr>
          <a:lstStyle/>
          <a:p>
            <a:r>
              <a:rPr lang="en-US" dirty="0"/>
              <a:t>marine pollution hotspots in the western </a:t>
            </a:r>
            <a:r>
              <a:rPr lang="en-US" dirty="0" err="1"/>
              <a:t>indian</a:t>
            </a:r>
            <a:r>
              <a:rPr lang="en-US" dirty="0"/>
              <a:t> ocean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454C6-EA46-4305-BE0A-429BB95D0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" t="4907" r="1586" b="7283"/>
          <a:stretch/>
        </p:blipFill>
        <p:spPr>
          <a:xfrm>
            <a:off x="1574307" y="1046250"/>
            <a:ext cx="8986779" cy="5810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0E39B2-2BE2-46D9-98C0-C5FFCD7B9411}"/>
              </a:ext>
            </a:extLst>
          </p:cNvPr>
          <p:cNvSpPr txBox="1"/>
          <p:nvPr/>
        </p:nvSpPr>
        <p:spPr>
          <a:xfrm>
            <a:off x="5610497" y="303711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33C49-ED1D-4188-9BE9-E1ED1B6F0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7933" y="1402370"/>
            <a:ext cx="2816134" cy="163474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Around urban areas</a:t>
            </a:r>
          </a:p>
          <a:p>
            <a:r>
              <a:rPr lang="en-GB" sz="2400" b="0" i="0" u="none" strike="noStrike" baseline="0" dirty="0"/>
              <a:t>river discharges </a:t>
            </a:r>
            <a:r>
              <a:rPr lang="en-US" sz="2400" b="0" i="0" u="none" strike="noStrike" baseline="0" dirty="0"/>
              <a:t>from larger catchments into the sea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33499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F49D-C6E9-4C17-88DE-80B1C164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125" y="259464"/>
            <a:ext cx="8394858" cy="872106"/>
          </a:xfrm>
        </p:spPr>
        <p:txBody>
          <a:bodyPr>
            <a:normAutofit/>
          </a:bodyPr>
          <a:lstStyle/>
          <a:p>
            <a:r>
              <a:rPr lang="en-US" dirty="0"/>
              <a:t>Recognition of marine wastes at regional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91359-B165-4AE1-BEC5-E4D325565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221" y="1356406"/>
            <a:ext cx="10637040" cy="478023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GB" sz="3400" b="1" dirty="0"/>
              <a:t>Western Indian Ocean Strategic Action Programme (2010)</a:t>
            </a:r>
          </a:p>
          <a:p>
            <a:pPr marL="396875" indent="-396875" algn="l">
              <a:buFont typeface="+mj-lt"/>
              <a:buAutoNum type="arabicPeriod"/>
            </a:pPr>
            <a:r>
              <a:rPr lang="en-US" sz="3800" b="0" i="0" u="none" strike="noStrike" baseline="0" dirty="0"/>
              <a:t>Increasing levels of municipal (domestic and industrial) effluents into the ocean are threatening human health and ecosystem integrity.</a:t>
            </a:r>
          </a:p>
          <a:p>
            <a:pPr marL="396875" indent="-396875" algn="l">
              <a:buFont typeface="+mj-lt"/>
              <a:buAutoNum type="arabicPeriod"/>
            </a:pPr>
            <a:r>
              <a:rPr lang="en-US" sz="3800" dirty="0"/>
              <a:t>Develop r</a:t>
            </a:r>
            <a:r>
              <a:rPr lang="en-US" sz="3800" b="0" i="0" u="none" strike="noStrike" baseline="0" dirty="0"/>
              <a:t>egionally acceptable effluent and water quality standards for public health</a:t>
            </a:r>
            <a:endParaRPr lang="en-GB" sz="3800" b="0" i="0" u="none" strike="noStrike" baseline="0" dirty="0"/>
          </a:p>
          <a:p>
            <a:pPr marL="396875" indent="-396875">
              <a:buFont typeface="+mj-lt"/>
              <a:buAutoNum type="arabicPeriod"/>
            </a:pPr>
            <a:r>
              <a:rPr lang="en-US" sz="3800" dirty="0"/>
              <a:t>Construct wastewater treatment systems for all municipal effluents before they are discharged into </a:t>
            </a:r>
            <a:r>
              <a:rPr lang="en-GB" sz="3800" dirty="0"/>
              <a:t>estuaries and the Ocean.</a:t>
            </a:r>
          </a:p>
          <a:p>
            <a:pPr marL="396875" indent="-396875">
              <a:buFont typeface="+mj-lt"/>
              <a:buAutoNum type="arabicPeriod"/>
            </a:pPr>
            <a:r>
              <a:rPr lang="en-GB" sz="3800" dirty="0"/>
              <a:t>Develop municipal solid and waste management policy, strategy and action plans </a:t>
            </a:r>
            <a:endParaRPr lang="en-US" sz="3800" dirty="0"/>
          </a:p>
          <a:p>
            <a:pPr marL="396875" indent="-396875">
              <a:buFont typeface="+mj-lt"/>
              <a:buAutoNum type="arabicPeriod"/>
            </a:pPr>
            <a:r>
              <a:rPr lang="en-GB" sz="3800" dirty="0"/>
              <a:t>Involve all stakeholders (households, NGO, CBO, private sector, municipality), </a:t>
            </a:r>
          </a:p>
          <a:p>
            <a:pPr marL="974725" lvl="1" indent="-457200"/>
            <a:r>
              <a:rPr lang="en-US" sz="3800" b="0" i="0" u="none" strike="noStrike" baseline="0" dirty="0">
                <a:solidFill>
                  <a:schemeClr val="tx1"/>
                </a:solidFill>
              </a:rPr>
              <a:t>Marketing the region as a safe, clean destination to local and international tourists </a:t>
            </a:r>
          </a:p>
          <a:p>
            <a:pPr marL="974725" lvl="1" indent="-457200"/>
            <a:r>
              <a:rPr lang="en-GB" sz="3800" b="0" i="0" u="none" strike="noStrike" baseline="0" dirty="0">
                <a:solidFill>
                  <a:schemeClr val="tx1"/>
                </a:solidFill>
              </a:rPr>
              <a:t>Sustaining </a:t>
            </a:r>
            <a:r>
              <a:rPr lang="en-US" sz="3800" b="0" i="0" u="none" strike="noStrike" baseline="0" dirty="0">
                <a:solidFill>
                  <a:schemeClr val="tx1"/>
                </a:solidFill>
              </a:rPr>
              <a:t>export markets for fish and other marine products harvested from clean, healthy Ocean.</a:t>
            </a:r>
          </a:p>
        </p:txBody>
      </p:sp>
    </p:spTree>
    <p:extLst>
      <p:ext uri="{BB962C8B-B14F-4D97-AF65-F5344CB8AC3E}">
        <p14:creationId xmlns:p14="http://schemas.microsoft.com/office/powerpoint/2010/main" val="270897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75973-E416-41BF-A6B1-B7AD14935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decisions on waste management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8D5D0-5DC5-454E-B8AA-E04CF901D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lnSpc>
                <a:spcPct val="108000"/>
              </a:lnSpc>
            </a:pPr>
            <a:endParaRPr lang="en-US" sz="2800" b="1" dirty="0">
              <a:effectLst/>
              <a:ea typeface="Times New Roman" panose="02020603050405020304" pitchFamily="18" charset="0"/>
            </a:endParaRPr>
          </a:p>
          <a:p>
            <a:pPr algn="l">
              <a:lnSpc>
                <a:spcPct val="108000"/>
              </a:lnSpc>
            </a:pPr>
            <a:r>
              <a:rPr lang="en-US" sz="2800" b="1" dirty="0">
                <a:effectLst/>
                <a:ea typeface="Times New Roman" panose="02020603050405020304" pitchFamily="18" charset="0"/>
              </a:rPr>
              <a:t>Decision CP.9/2 (2018) Decision CP.8/2 (2015), CP.7/2 (2012).  Protocol on </a:t>
            </a:r>
            <a:r>
              <a:rPr lang="en-US" sz="2800" b="1" u="none" strike="noStrike" baseline="0" dirty="0"/>
              <a:t>Land Based Sources and Activities affecting the marine environment</a:t>
            </a:r>
          </a:p>
          <a:p>
            <a:pPr algn="l">
              <a:lnSpc>
                <a:spcPct val="108000"/>
              </a:lnSpc>
            </a:pPr>
            <a:r>
              <a:rPr lang="en-US" sz="2800" b="1" dirty="0"/>
              <a:t>Decision CP.9/3 (2018) Management of marine litter and municipal wastewater in the Western Indian Ocean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113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398B9-06B6-4B12-93EB-8A14A104D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365126"/>
            <a:ext cx="10716491" cy="64866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Action on Waste management ongoing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03552-0601-4002-9CA5-1CFD52C1E188}"/>
              </a:ext>
            </a:extLst>
          </p:cNvPr>
          <p:cNvSpPr txBox="1"/>
          <p:nvPr/>
        </p:nvSpPr>
        <p:spPr>
          <a:xfrm>
            <a:off x="3737113" y="5666604"/>
            <a:ext cx="2186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Photo credit: Benguela current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ABCF9-3DAB-4330-8C6F-DF8AD3ABAAF1}"/>
              </a:ext>
            </a:extLst>
          </p:cNvPr>
          <p:cNvSpPr txBox="1"/>
          <p:nvPr/>
        </p:nvSpPr>
        <p:spPr>
          <a:xfrm>
            <a:off x="6944139" y="3193057"/>
            <a:ext cx="2186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Photo credit: Benguela current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429C1A-05E3-4FCA-9A3B-9776FF7449FC}"/>
              </a:ext>
            </a:extLst>
          </p:cNvPr>
          <p:cNvGrpSpPr/>
          <p:nvPr/>
        </p:nvGrpSpPr>
        <p:grpSpPr>
          <a:xfrm>
            <a:off x="8183880" y="1405889"/>
            <a:ext cx="3862512" cy="5406435"/>
            <a:chOff x="8368416" y="1032903"/>
            <a:chExt cx="3823584" cy="57392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94A4F3D-4335-486E-8110-5099D8E1B214}"/>
                </a:ext>
              </a:extLst>
            </p:cNvPr>
            <p:cNvGrpSpPr/>
            <p:nvPr/>
          </p:nvGrpSpPr>
          <p:grpSpPr>
            <a:xfrm>
              <a:off x="8368417" y="3894301"/>
              <a:ext cx="3823583" cy="2877858"/>
              <a:chOff x="8383973" y="4366174"/>
              <a:chExt cx="3823583" cy="2877858"/>
            </a:xfrm>
          </p:grpSpPr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BC54BD0A-782B-41EB-8A06-B8BDAC6676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3973" y="4366174"/>
                <a:ext cx="3823583" cy="287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12467C-3686-46F3-AA7C-578EE143306E}"/>
                  </a:ext>
                </a:extLst>
              </p:cNvPr>
              <p:cNvSpPr txBox="1"/>
              <p:nvPr/>
            </p:nvSpPr>
            <p:spPr>
              <a:xfrm>
                <a:off x="8482204" y="4481030"/>
                <a:ext cx="3605269" cy="751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000099"/>
                    </a:solidFill>
                  </a:rPr>
                  <a:t>Constructed wetland, </a:t>
                </a:r>
                <a:r>
                  <a:rPr lang="en-GB" sz="2000" dirty="0" err="1">
                    <a:solidFill>
                      <a:srgbClr val="000099"/>
                    </a:solidFill>
                  </a:rPr>
                  <a:t>Maswa</a:t>
                </a:r>
                <a:r>
                  <a:rPr lang="en-GB" sz="2000" dirty="0">
                    <a:solidFill>
                      <a:srgbClr val="000099"/>
                    </a:solidFill>
                  </a:rPr>
                  <a:t>, Tanzania</a:t>
                </a:r>
              </a:p>
            </p:txBody>
          </p:sp>
        </p:grp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CC1A96D4-BDD3-456F-9538-486836112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8416" y="1032903"/>
              <a:ext cx="3823583" cy="2861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1472E6E-A0E5-43C4-A085-983F2063C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522" y="4337572"/>
            <a:ext cx="6552148" cy="2471685"/>
          </a:xfrm>
          <a:solidFill>
            <a:srgbClr val="000099"/>
          </a:solidFill>
        </p:spPr>
        <p:txBody>
          <a:bodyPr>
            <a:normAutofit fontScale="85000" lnSpcReduction="10000"/>
          </a:bodyPr>
          <a:lstStyle/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Constructed wetland, </a:t>
            </a:r>
            <a:r>
              <a:rPr lang="en-US" dirty="0" err="1">
                <a:solidFill>
                  <a:schemeClr val="bg1"/>
                </a:solidFill>
              </a:rPr>
              <a:t>Shimo</a:t>
            </a:r>
            <a:r>
              <a:rPr lang="en-US" dirty="0">
                <a:solidFill>
                  <a:schemeClr val="bg1"/>
                </a:solidFill>
              </a:rPr>
              <a:t> la Tewa prison, Kenya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constructed wastewater treatment in a Farm, South of </a:t>
            </a:r>
            <a:r>
              <a:rPr lang="en-US" dirty="0" err="1">
                <a:solidFill>
                  <a:schemeClr val="bg1"/>
                </a:solidFill>
              </a:rPr>
              <a:t>Mahé</a:t>
            </a:r>
            <a:r>
              <a:rPr lang="en-US" dirty="0">
                <a:solidFill>
                  <a:schemeClr val="bg1"/>
                </a:solidFill>
              </a:rPr>
              <a:t>, Seychelles</a:t>
            </a:r>
          </a:p>
          <a:p>
            <a:pPr>
              <a:buClr>
                <a:schemeClr val="bg1"/>
              </a:buClr>
            </a:pPr>
            <a:r>
              <a:rPr lang="en-US" dirty="0" err="1">
                <a:solidFill>
                  <a:schemeClr val="bg1"/>
                </a:solidFill>
              </a:rPr>
              <a:t>Msingini</a:t>
            </a:r>
            <a:r>
              <a:rPr lang="en-US" dirty="0">
                <a:solidFill>
                  <a:schemeClr val="bg1"/>
                </a:solidFill>
              </a:rPr>
              <a:t> Wastewater treatment facility, </a:t>
            </a:r>
            <a:r>
              <a:rPr lang="en-US" dirty="0" err="1">
                <a:solidFill>
                  <a:schemeClr val="bg1"/>
                </a:solidFill>
              </a:rPr>
              <a:t>Chake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Chake</a:t>
            </a:r>
            <a:r>
              <a:rPr lang="en-US" dirty="0">
                <a:solidFill>
                  <a:schemeClr val="bg1"/>
                </a:solidFill>
              </a:rPr>
              <a:t>, Pemba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Estuarine Water quality Management, South Africa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5556D08-597A-43DD-98CD-35BB12E41799}"/>
              </a:ext>
            </a:extLst>
          </p:cNvPr>
          <p:cNvGrpSpPr/>
          <p:nvPr/>
        </p:nvGrpSpPr>
        <p:grpSpPr>
          <a:xfrm>
            <a:off x="1588771" y="1359781"/>
            <a:ext cx="5355368" cy="2928641"/>
            <a:chOff x="1330721" y="1359781"/>
            <a:chExt cx="5919730" cy="36477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509E85-3763-4A3C-A7B2-B453E00E9753}"/>
                </a:ext>
              </a:extLst>
            </p:cNvPr>
            <p:cNvSpPr txBox="1"/>
            <p:nvPr/>
          </p:nvSpPr>
          <p:spPr>
            <a:xfrm>
              <a:off x="1482334" y="4509141"/>
              <a:ext cx="5461805" cy="49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000099"/>
                  </a:solidFill>
                </a:rPr>
                <a:t>Source to Sea Litter collection, South Africa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11CC5EA-341F-4E86-9459-E177FAFF7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0246" b="30463"/>
            <a:stretch/>
          </p:blipFill>
          <p:spPr>
            <a:xfrm>
              <a:off x="1330721" y="1359781"/>
              <a:ext cx="5919730" cy="3187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3940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25AF-E442-4CCC-8BDB-6AC01308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79" y="321735"/>
            <a:ext cx="8069581" cy="775546"/>
          </a:xfrm>
        </p:spPr>
        <p:txBody>
          <a:bodyPr>
            <a:normAutofit/>
          </a:bodyPr>
          <a:lstStyle/>
          <a:p>
            <a:r>
              <a:rPr lang="en-US" sz="3600" dirty="0"/>
              <a:t>Marine litter action plan for Comoros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F6771-367D-4999-8108-B6DAC5709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250" y="1565811"/>
            <a:ext cx="4651850" cy="4393982"/>
          </a:xfrm>
        </p:spPr>
        <p:txBody>
          <a:bodyPr>
            <a:norm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Comoros covers a total area of 2,235 km</a:t>
            </a:r>
            <a:r>
              <a:rPr lang="en-GB" sz="24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a coastline of 340 km</a:t>
            </a:r>
            <a:endParaRPr lang="en-GB" sz="2400" baseline="30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E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stimated population in Comoros was 869,601 people at mid-year 2020 (UN data)</a:t>
            </a:r>
          </a:p>
          <a:p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Majority of the population are concentrated at coastal areas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Waste management is a devastating environmental problem in Comoros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8382DD2-2738-4F73-B5FE-746AD5FBC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100" y="1299142"/>
            <a:ext cx="6253212" cy="364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6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F31F0-66B7-4D4E-8D38-22CC6884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099" y="185523"/>
            <a:ext cx="6774181" cy="770890"/>
          </a:xfrm>
        </p:spPr>
        <p:txBody>
          <a:bodyPr anchor="b">
            <a:normAutofit fontScale="90000"/>
          </a:bodyPr>
          <a:lstStyle/>
          <a:p>
            <a:r>
              <a:rPr lang="en-US" sz="3600" dirty="0"/>
              <a:t>Challenges of waste management in Comoros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A77C5-ADD3-419E-A62C-12D6DA7CA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473" y="1229090"/>
            <a:ext cx="6989813" cy="5628909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400" dirty="0"/>
              <a:t>Lack of a policy on urbanization thus development has been spiralling up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400" dirty="0">
                <a:effectLst/>
                <a:ea typeface="Times New Roman" panose="02020603050405020304" pitchFamily="18" charset="0"/>
              </a:rPr>
              <a:t>Increased waste generation and </a:t>
            </a:r>
            <a:r>
              <a:rPr lang="en-GB" sz="2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proliferation of illegal dumping sites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400" dirty="0">
                <a:effectLst/>
                <a:ea typeface="Times New Roman" panose="02020603050405020304" pitchFamily="18" charset="0"/>
              </a:rPr>
              <a:t>Integrated waste management systems </a:t>
            </a:r>
            <a:r>
              <a:rPr lang="en-GB" sz="2400" dirty="0">
                <a:ea typeface="Times New Roman" panose="02020603050405020304" pitchFamily="18" charset="0"/>
              </a:rPr>
              <a:t>are non-existent (for 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collection, treatment, safe disposal, recycling, composting)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Lack of technical and infrastructure </a:t>
            </a:r>
            <a:r>
              <a:rPr lang="en-US" sz="2400" dirty="0">
                <a:highlight>
                  <a:srgbClr val="00FFFF"/>
                </a:highlight>
              </a:rPr>
              <a:t>capacities</a:t>
            </a:r>
            <a:r>
              <a:rPr lang="en-US" sz="2400" dirty="0"/>
              <a:t> to manage waste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Limited regulatory frameworks to monitor and manage waste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Limited knowledge by the communities on impact of waste pollution on marine environment</a:t>
            </a:r>
            <a:endParaRPr lang="en-GB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DB36E6-51D1-42DC-A5A4-3DFCF23B7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86" y="3926147"/>
            <a:ext cx="3907925" cy="29318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E571FC-D070-4291-A728-423B5C1F9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578" y="0"/>
            <a:ext cx="2758633" cy="1912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F29B62-E8DE-4E39-A101-C6DA37FDE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875" y="1474251"/>
            <a:ext cx="3250336" cy="24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244FC-E8A9-46F2-8C7A-A7D2B3DE3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Comoros Marine Litter Hotspots</a:t>
            </a:r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F0D7CBD-BB6C-4A43-A565-95DCB974B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812" y="1247761"/>
            <a:ext cx="6504181" cy="4597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AFC19-4A4F-40F9-B981-F75455EFB3A6}"/>
              </a:ext>
            </a:extLst>
          </p:cNvPr>
          <p:cNvSpPr txBox="1"/>
          <p:nvPr/>
        </p:nvSpPr>
        <p:spPr>
          <a:xfrm>
            <a:off x="7382873" y="2090172"/>
            <a:ext cx="473800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solidFill>
                  <a:srgbClr val="000099"/>
                </a:solidFill>
                <a:latin typeface="Times New Roman" panose="02020603050405020304" pitchFamily="18" charset="0"/>
              </a:rPr>
              <a:t>The marine litter, wastes and plastics mainly come from:</a:t>
            </a:r>
          </a:p>
          <a:p>
            <a:pPr marL="285750" indent="-285750" algn="l">
              <a:buFontTx/>
              <a:buChar char="-"/>
            </a:pPr>
            <a:r>
              <a:rPr lang="en-US" sz="2400" b="0" i="0" u="none" strike="noStrike" baseline="0" dirty="0">
                <a:solidFill>
                  <a:srgbClr val="000099"/>
                </a:solidFill>
                <a:latin typeface="Times New Roman" panose="02020603050405020304" pitchFamily="18" charset="0"/>
              </a:rPr>
              <a:t>Households </a:t>
            </a:r>
          </a:p>
          <a:p>
            <a:pPr marL="285750" indent="-285750" algn="l">
              <a:buFontTx/>
              <a:buChar char="-"/>
            </a:pPr>
            <a:r>
              <a:rPr lang="en-US" sz="2400" b="0" i="0" u="none" strike="noStrike" baseline="0" dirty="0">
                <a:solidFill>
                  <a:srgbClr val="000099"/>
                </a:solidFill>
                <a:latin typeface="Times New Roman" panose="02020603050405020304" pitchFamily="18" charset="0"/>
              </a:rPr>
              <a:t>Hospitals</a:t>
            </a:r>
          </a:p>
          <a:p>
            <a:pPr marL="285750" indent="-285750" algn="l">
              <a:buFontTx/>
              <a:buChar char="-"/>
            </a:pPr>
            <a:r>
              <a:rPr lang="en-US" sz="2400" b="0" i="0" u="none" strike="noStrike" baseline="0" dirty="0">
                <a:solidFill>
                  <a:srgbClr val="000099"/>
                </a:solidFill>
                <a:latin typeface="Times New Roman" panose="02020603050405020304" pitchFamily="18" charset="0"/>
              </a:rPr>
              <a:t>Industries </a:t>
            </a:r>
          </a:p>
          <a:p>
            <a:pPr marL="285750" indent="-285750" algn="l">
              <a:buFontTx/>
              <a:buChar char="-"/>
            </a:pP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H</a:t>
            </a:r>
            <a:r>
              <a:rPr lang="en-US" sz="2400" b="0" i="0" u="none" strike="noStrike" baseline="0" dirty="0">
                <a:solidFill>
                  <a:srgbClr val="000099"/>
                </a:solidFill>
                <a:latin typeface="Times New Roman" panose="02020603050405020304" pitchFamily="18" charset="0"/>
              </a:rPr>
              <a:t>otels</a:t>
            </a:r>
          </a:p>
          <a:p>
            <a:pPr marL="285750" indent="-285750" algn="l">
              <a:buFontTx/>
              <a:buChar char="-"/>
            </a:pPr>
            <a:r>
              <a:rPr lang="en-GB" sz="2400" b="0" i="0" u="none" strike="noStrike" baseline="0" dirty="0">
                <a:solidFill>
                  <a:srgbClr val="000099"/>
                </a:solidFill>
                <a:latin typeface="Times New Roman" panose="02020603050405020304" pitchFamily="18" charset="0"/>
              </a:rPr>
              <a:t>Litter and sediments in rivers </a:t>
            </a:r>
          </a:p>
        </p:txBody>
      </p:sp>
    </p:spTree>
    <p:extLst>
      <p:ext uri="{BB962C8B-B14F-4D97-AF65-F5344CB8AC3E}">
        <p14:creationId xmlns:p14="http://schemas.microsoft.com/office/powerpoint/2010/main" val="423572446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5409</TotalTime>
  <Words>609</Words>
  <Application>Microsoft Office PowerPoint</Application>
  <PresentationFormat>Widescreen</PresentationFormat>
  <Paragraphs>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NexusSerif</vt:lpstr>
      <vt:lpstr>Times New Roman</vt:lpstr>
      <vt:lpstr>Wingdings</vt:lpstr>
      <vt:lpstr>Retrospect</vt:lpstr>
      <vt:lpstr>Waste management in the Western Indian Ocean region: the case of Comoros</vt:lpstr>
      <vt:lpstr>Outline</vt:lpstr>
      <vt:lpstr>marine pollution hotspots in the western indian ocean</vt:lpstr>
      <vt:lpstr>Recognition of marine wastes at regional level</vt:lpstr>
      <vt:lpstr>Regional decisions on waste management</vt:lpstr>
      <vt:lpstr>Action on Waste management ongoing </vt:lpstr>
      <vt:lpstr>Marine litter action plan for Comoros</vt:lpstr>
      <vt:lpstr>Challenges of waste management in Comoros</vt:lpstr>
      <vt:lpstr>Comoros Marine Litter Hotspots</vt:lpstr>
      <vt:lpstr>Women in Action Making Comoros clean</vt:lpstr>
      <vt:lpstr>Developing Marine litter action plan for Comoros</vt:lpstr>
      <vt:lpstr>Linkages with national frameworks on Waste management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 FP mtg Oct 2021</dc:title>
  <dc:subject>NC FP MEETING 10-2021</dc:subject>
  <dc:creator>Mwangi Theuri</dc:creator>
  <cp:lastModifiedBy>Anastacia Amoa-Stowers</cp:lastModifiedBy>
  <cp:revision>285</cp:revision>
  <dcterms:created xsi:type="dcterms:W3CDTF">2018-07-10T15:15:04Z</dcterms:created>
  <dcterms:modified xsi:type="dcterms:W3CDTF">2021-11-16T09:27:49Z</dcterms:modified>
</cp:coreProperties>
</file>